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41"/>
  </p:notesMasterIdLst>
  <p:handoutMasterIdLst>
    <p:handoutMasterId r:id="rId42"/>
  </p:handoutMasterIdLst>
  <p:sldIdLst>
    <p:sldId id="256" r:id="rId2"/>
    <p:sldId id="257" r:id="rId3"/>
    <p:sldId id="258" r:id="rId4"/>
    <p:sldId id="259" r:id="rId5"/>
    <p:sldId id="260" r:id="rId6"/>
    <p:sldId id="261" r:id="rId7"/>
    <p:sldId id="263" r:id="rId8"/>
    <p:sldId id="265" r:id="rId9"/>
    <p:sldId id="266" r:id="rId10"/>
    <p:sldId id="273" r:id="rId11"/>
    <p:sldId id="274" r:id="rId12"/>
    <p:sldId id="275" r:id="rId13"/>
    <p:sldId id="276"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 id="302" r:id="rId35"/>
    <p:sldId id="298" r:id="rId36"/>
    <p:sldId id="300" r:id="rId37"/>
    <p:sldId id="299" r:id="rId38"/>
    <p:sldId id="301" r:id="rId39"/>
    <p:sldId id="304" r:id="rId40"/>
  </p:sldIdLst>
  <p:sldSz cx="9144000" cy="6858000" type="screen4x3"/>
  <p:notesSz cx="6858000" cy="9144000"/>
  <p:defaultTextStyle>
    <a:defPPr>
      <a:defRPr lang="fr-FR"/>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99CC"/>
    <a:srgbClr val="CC00FF"/>
    <a:srgbClr val="3399FF"/>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78"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fr-FR"/>
          </a:p>
        </p:txBody>
      </p:sp>
      <p:sp>
        <p:nvSpPr>
          <p:cNvPr id="542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fr-FR"/>
          </a:p>
        </p:txBody>
      </p:sp>
      <p:sp>
        <p:nvSpPr>
          <p:cNvPr id="542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fr-FR"/>
          </a:p>
        </p:txBody>
      </p:sp>
      <p:sp>
        <p:nvSpPr>
          <p:cNvPr id="542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53544F2-6D66-4EBA-98FC-47AFE87EA230}"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4A87FFF-EAB8-4C7F-AD16-AB052255D85C}" type="datetimeFigureOut">
              <a:rPr lang="fr-FR"/>
              <a:pPr>
                <a:defRPr/>
              </a:pPr>
              <a:t>10/01/2014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772A911-0566-4FEA-8BF3-0D47814AAD3C}"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Connecteur droit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Connecteur droit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Connecteur droit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Connecteur droit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Connecteur droit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Connecteur droit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Ellipse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Ellipse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Ellipse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0" name="Ellipse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1" name="Ellipse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Titre 7"/>
          <p:cNvSpPr>
            <a:spLocks noGrp="1"/>
          </p:cNvSpPr>
          <p:nvPr>
            <p:ph type="ctrTitle"/>
          </p:nvPr>
        </p:nvSpPr>
        <p:spPr>
          <a:xfrm>
            <a:off x="2286000" y="3124200"/>
            <a:ext cx="6172200" cy="1894362"/>
          </a:xfrm>
        </p:spPr>
        <p:txBody>
          <a:bodyPr/>
          <a:lstStyle>
            <a:lvl1pPr>
              <a:defRPr b="1"/>
            </a:lvl1pPr>
          </a:lstStyle>
          <a:p>
            <a:r>
              <a:rPr lang="fr-FR" smtClean="0"/>
              <a:t>Cliquez pour modifier le style du titre</a:t>
            </a:r>
            <a:endParaRPr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Cliquez pour modifier le style des sous-titres du masque</a:t>
            </a:r>
            <a:endParaRPr lang="en-US"/>
          </a:p>
        </p:txBody>
      </p:sp>
      <p:sp>
        <p:nvSpPr>
          <p:cNvPr id="22" name="Espace réservé de la date 27"/>
          <p:cNvSpPr>
            <a:spLocks noGrp="1"/>
          </p:cNvSpPr>
          <p:nvPr>
            <p:ph type="dt" sz="half" idx="10"/>
          </p:nvPr>
        </p:nvSpPr>
        <p:spPr bwMode="auto">
          <a:xfrm rot="5400000">
            <a:off x="7764463" y="1174750"/>
            <a:ext cx="2286000" cy="381000"/>
          </a:xfrm>
        </p:spPr>
        <p:txBody>
          <a:bodyPr/>
          <a:lstStyle>
            <a:lvl1pPr>
              <a:defRPr/>
            </a:lvl1pPr>
          </a:lstStyle>
          <a:p>
            <a:pPr>
              <a:defRPr/>
            </a:pPr>
            <a:endParaRPr lang="fr-FR"/>
          </a:p>
        </p:txBody>
      </p:sp>
      <p:sp>
        <p:nvSpPr>
          <p:cNvPr id="23" name="Espace réservé du pied de page 16"/>
          <p:cNvSpPr>
            <a:spLocks noGrp="1"/>
          </p:cNvSpPr>
          <p:nvPr>
            <p:ph type="ftr" sz="quarter" idx="11"/>
          </p:nvPr>
        </p:nvSpPr>
        <p:spPr bwMode="auto">
          <a:xfrm rot="5400000">
            <a:off x="7077076" y="4181475"/>
            <a:ext cx="3657600" cy="384175"/>
          </a:xfrm>
        </p:spPr>
        <p:txBody>
          <a:bodyPr/>
          <a:lstStyle>
            <a:lvl1pPr>
              <a:defRPr/>
            </a:lvl1pPr>
          </a:lstStyle>
          <a:p>
            <a:pPr>
              <a:defRPr/>
            </a:pPr>
            <a:endParaRPr lang="fr-FR"/>
          </a:p>
        </p:txBody>
      </p:sp>
      <p:sp>
        <p:nvSpPr>
          <p:cNvPr id="24" name="Espace réservé du numéro de diapositive 28"/>
          <p:cNvSpPr>
            <a:spLocks noGrp="1"/>
          </p:cNvSpPr>
          <p:nvPr>
            <p:ph type="sldNum" sz="quarter" idx="12"/>
          </p:nvPr>
        </p:nvSpPr>
        <p:spPr bwMode="auto">
          <a:xfrm>
            <a:off x="1325563" y="4929188"/>
            <a:ext cx="609600" cy="517525"/>
          </a:xfrm>
        </p:spPr>
        <p:txBody>
          <a:bodyPr/>
          <a:lstStyle>
            <a:lvl1pPr>
              <a:defRPr/>
            </a:lvl1pPr>
          </a:lstStyle>
          <a:p>
            <a:pPr>
              <a:defRPr/>
            </a:pPr>
            <a:fld id="{3D73D0C5-15F8-4404-A4B6-454193362E9F}" type="slidenum">
              <a:rPr lang="fr-FR"/>
              <a:pPr>
                <a:defRPr/>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22"/>
          <p:cNvSpPr>
            <a:spLocks noGrp="1"/>
          </p:cNvSpPr>
          <p:nvPr>
            <p:ph type="sldNum" sz="quarter" idx="12"/>
          </p:nvPr>
        </p:nvSpPr>
        <p:spPr/>
        <p:txBody>
          <a:bodyPr/>
          <a:lstStyle>
            <a:lvl1pPr>
              <a:defRPr/>
            </a:lvl1pPr>
          </a:lstStyle>
          <a:p>
            <a:pPr>
              <a:defRPr/>
            </a:pPr>
            <a:fld id="{18CC3885-35E1-4121-8255-6EE07EBF3B44}"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22"/>
          <p:cNvSpPr>
            <a:spLocks noGrp="1"/>
          </p:cNvSpPr>
          <p:nvPr>
            <p:ph type="sldNum" sz="quarter" idx="12"/>
          </p:nvPr>
        </p:nvSpPr>
        <p:spPr/>
        <p:txBody>
          <a:bodyPr/>
          <a:lstStyle>
            <a:lvl1pPr>
              <a:defRPr/>
            </a:lvl1pPr>
          </a:lstStyle>
          <a:p>
            <a:pPr>
              <a:defRPr/>
            </a:pPr>
            <a:fld id="{ED31061F-98C8-4942-8B63-910339B3C86E}"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1600200"/>
            <a:ext cx="8229600" cy="4525963"/>
          </a:xfrm>
        </p:spPr>
        <p:txBody>
          <a:bodyPr>
            <a:normAutofit/>
          </a:bodyPr>
          <a:lstStyle/>
          <a:p>
            <a:pPr lvl="0"/>
            <a:endParaRPr lang="fr-FR" noProof="0"/>
          </a:p>
        </p:txBody>
      </p:sp>
      <p:sp>
        <p:nvSpPr>
          <p:cNvPr id="4" name="Espace réservé de la date 3"/>
          <p:cNvSpPr>
            <a:spLocks noGrp="1"/>
          </p:cNvSpPr>
          <p:nvPr>
            <p:ph type="dt" sz="half" idx="10"/>
          </p:nvPr>
        </p:nvSpPr>
        <p:spPr>
          <a:xfrm>
            <a:off x="457200" y="6245225"/>
            <a:ext cx="2133600" cy="476250"/>
          </a:xfrm>
        </p:spPr>
        <p:txBody>
          <a:bodyPr/>
          <a:lstStyle>
            <a:lvl1pPr>
              <a:defRPr/>
            </a:lvl1pPr>
          </a:lstStyle>
          <a:p>
            <a:pPr>
              <a:defRPr/>
            </a:pPr>
            <a:endParaRPr lang="fr-FR"/>
          </a:p>
        </p:txBody>
      </p:sp>
      <p:sp>
        <p:nvSpPr>
          <p:cNvPr id="5" name="Espace réservé du pied de page 4"/>
          <p:cNvSpPr>
            <a:spLocks noGrp="1"/>
          </p:cNvSpPr>
          <p:nvPr>
            <p:ph type="ftr" sz="quarter" idx="11"/>
          </p:nvPr>
        </p:nvSpPr>
        <p:spPr>
          <a:xfrm>
            <a:off x="3124200" y="6245225"/>
            <a:ext cx="2895600" cy="476250"/>
          </a:xfrm>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a:xfrm>
            <a:off x="6553200" y="6245225"/>
            <a:ext cx="2133600" cy="476250"/>
          </a:xfrm>
        </p:spPr>
        <p:txBody>
          <a:bodyPr/>
          <a:lstStyle>
            <a:lvl1pPr>
              <a:defRPr/>
            </a:lvl1pPr>
          </a:lstStyle>
          <a:p>
            <a:pPr>
              <a:defRPr/>
            </a:pPr>
            <a:fld id="{916DDB5F-6474-4D65-AEBC-9F45F8639101}"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457200" y="6245225"/>
            <a:ext cx="2133600" cy="476250"/>
          </a:xfrm>
        </p:spPr>
        <p:txBody>
          <a:bodyPr/>
          <a:lstStyle>
            <a:lvl1pPr>
              <a:defRPr/>
            </a:lvl1pPr>
          </a:lstStyle>
          <a:p>
            <a:pPr>
              <a:defRPr/>
            </a:pPr>
            <a:endParaRPr lang="fr-FR"/>
          </a:p>
        </p:txBody>
      </p:sp>
      <p:sp>
        <p:nvSpPr>
          <p:cNvPr id="6" name="Espace réservé du pied de page 5"/>
          <p:cNvSpPr>
            <a:spLocks noGrp="1"/>
          </p:cNvSpPr>
          <p:nvPr>
            <p:ph type="ftr" sz="quarter" idx="11"/>
          </p:nvPr>
        </p:nvSpPr>
        <p:spPr>
          <a:xfrm>
            <a:off x="3124200" y="6245225"/>
            <a:ext cx="2895600" cy="476250"/>
          </a:xfrm>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a:xfrm>
            <a:off x="6553200" y="6245225"/>
            <a:ext cx="2133600" cy="476250"/>
          </a:xfrm>
        </p:spPr>
        <p:txBody>
          <a:bodyPr/>
          <a:lstStyle>
            <a:lvl1pPr>
              <a:defRPr/>
            </a:lvl1pPr>
          </a:lstStyle>
          <a:p>
            <a:pPr>
              <a:defRPr/>
            </a:pPr>
            <a:fld id="{21DF35DD-D1AB-4A4D-AB66-6EDC580C5E3A}"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8" name="Espace réservé du contenu 7"/>
          <p:cNvSpPr>
            <a:spLocks noGrp="1"/>
          </p:cNvSpPr>
          <p:nvPr>
            <p:ph sz="quarter" idx="1"/>
          </p:nvPr>
        </p:nvSpPr>
        <p:spPr>
          <a:xfrm>
            <a:off x="457200" y="1600200"/>
            <a:ext cx="7467600" cy="487375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6"/>
          <p:cNvSpPr>
            <a:spLocks noGrp="1"/>
          </p:cNvSpPr>
          <p:nvPr>
            <p:ph type="dt" sz="half" idx="10"/>
          </p:nvPr>
        </p:nvSpPr>
        <p:spPr/>
        <p:txBody>
          <a:bodyPr rtlCol="0"/>
          <a:lstStyle>
            <a:lvl1pPr>
              <a:defRPr/>
            </a:lvl1pPr>
          </a:lstStyle>
          <a:p>
            <a:pPr>
              <a:defRPr/>
            </a:pPr>
            <a:endParaRPr lang="fr-FR"/>
          </a:p>
        </p:txBody>
      </p:sp>
      <p:sp>
        <p:nvSpPr>
          <p:cNvPr id="5" name="Espace réservé du numéro de diapositive 8"/>
          <p:cNvSpPr>
            <a:spLocks noGrp="1"/>
          </p:cNvSpPr>
          <p:nvPr>
            <p:ph type="sldNum" sz="quarter" idx="11"/>
          </p:nvPr>
        </p:nvSpPr>
        <p:spPr/>
        <p:txBody>
          <a:bodyPr rtlCol="0"/>
          <a:lstStyle>
            <a:lvl1pPr>
              <a:defRPr/>
            </a:lvl1pPr>
          </a:lstStyle>
          <a:p>
            <a:pPr>
              <a:defRPr/>
            </a:pPr>
            <a:fld id="{D815D9B2-B694-4138-8621-3EBAEFB70A95}" type="slidenum">
              <a:rPr lang="fr-FR"/>
              <a:pPr>
                <a:defRPr/>
              </a:pPr>
              <a:t>‹N°›</a:t>
            </a:fld>
            <a:endParaRPr lang="fr-FR"/>
          </a:p>
        </p:txBody>
      </p:sp>
      <p:sp>
        <p:nvSpPr>
          <p:cNvPr id="6" name="Espace réservé du pied de page 9"/>
          <p:cNvSpPr>
            <a:spLocks noGrp="1"/>
          </p:cNvSpPr>
          <p:nvPr>
            <p:ph type="ftr" sz="quarter" idx="12"/>
          </p:nvPr>
        </p:nvSpPr>
        <p:spPr/>
        <p:txBody>
          <a:bodyPr rtlCol="0"/>
          <a:lstStyle>
            <a:lvl1pPr>
              <a:defRPr/>
            </a:lvl1pPr>
          </a:lstStyle>
          <a:p>
            <a:pPr>
              <a:defRPr/>
            </a:pPr>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Connecteur droit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Connecteur droit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Connecteur droit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Connecteur droit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Connecteur droit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4" name="Ellipse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Ellipse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Ellipse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Ellipse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Ellipse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Connecteur droit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lang="fr-FR" smtClean="0"/>
              <a:t>Cliquez pour modifier le style du titre</a:t>
            </a:r>
            <a:endParaRPr lang="en-US"/>
          </a:p>
        </p:txBody>
      </p:sp>
      <p:sp>
        <p:nvSpPr>
          <p:cNvPr id="3" name="Espace réservé du texte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p:txBody>
      </p:sp>
      <p:sp>
        <p:nvSpPr>
          <p:cNvPr id="20" name="Espace réservé de la date 3"/>
          <p:cNvSpPr>
            <a:spLocks noGrp="1"/>
          </p:cNvSpPr>
          <p:nvPr>
            <p:ph type="dt" sz="half" idx="10"/>
          </p:nvPr>
        </p:nvSpPr>
        <p:spPr bwMode="auto">
          <a:xfrm rot="5400000">
            <a:off x="7762875" y="1169988"/>
            <a:ext cx="2286000" cy="381000"/>
          </a:xfrm>
        </p:spPr>
        <p:txBody>
          <a:bodyPr/>
          <a:lstStyle>
            <a:lvl1pPr>
              <a:defRPr/>
            </a:lvl1pPr>
          </a:lstStyle>
          <a:p>
            <a:pPr>
              <a:defRPr/>
            </a:pPr>
            <a:endParaRPr lang="fr-FR"/>
          </a:p>
        </p:txBody>
      </p:sp>
      <p:sp>
        <p:nvSpPr>
          <p:cNvPr id="21" name="Espace réservé du pied de page 4"/>
          <p:cNvSpPr>
            <a:spLocks noGrp="1"/>
          </p:cNvSpPr>
          <p:nvPr>
            <p:ph type="ftr" sz="quarter" idx="11"/>
          </p:nvPr>
        </p:nvSpPr>
        <p:spPr bwMode="auto">
          <a:xfrm rot="5400000">
            <a:off x="7077076" y="4178300"/>
            <a:ext cx="3657600" cy="384175"/>
          </a:xfrm>
        </p:spPr>
        <p:txBody>
          <a:bodyPr/>
          <a:lstStyle>
            <a:lvl1pPr>
              <a:defRPr/>
            </a:lvl1pPr>
          </a:lstStyle>
          <a:p>
            <a:pPr>
              <a:defRPr/>
            </a:pPr>
            <a:endParaRPr lang="fr-FR"/>
          </a:p>
        </p:txBody>
      </p:sp>
      <p:sp>
        <p:nvSpPr>
          <p:cNvPr id="22" name="Espace réservé du numéro de diapositive 5"/>
          <p:cNvSpPr>
            <a:spLocks noGrp="1"/>
          </p:cNvSpPr>
          <p:nvPr>
            <p:ph type="sldNum" sz="quarter" idx="12"/>
          </p:nvPr>
        </p:nvSpPr>
        <p:spPr bwMode="auto">
          <a:xfrm>
            <a:off x="1339850" y="4929188"/>
            <a:ext cx="609600" cy="517525"/>
          </a:xfrm>
        </p:spPr>
        <p:txBody>
          <a:bodyPr/>
          <a:lstStyle>
            <a:lvl1pPr>
              <a:defRPr/>
            </a:lvl1pPr>
          </a:lstStyle>
          <a:p>
            <a:pPr>
              <a:defRPr/>
            </a:pPr>
            <a:fld id="{BBBF5021-640C-42AB-AB79-C65A09D72081}"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9" name="Espace réservé du contenu 8"/>
          <p:cNvSpPr>
            <a:spLocks noGrp="1"/>
          </p:cNvSpPr>
          <p:nvPr>
            <p:ph sz="quarter" idx="1"/>
          </p:nvPr>
        </p:nvSpPr>
        <p:spPr>
          <a:xfrm>
            <a:off x="457200" y="1600200"/>
            <a:ext cx="36576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Espace réservé du contenu 10"/>
          <p:cNvSpPr>
            <a:spLocks noGrp="1"/>
          </p:cNvSpPr>
          <p:nvPr>
            <p:ph sz="quarter" idx="2"/>
          </p:nvPr>
        </p:nvSpPr>
        <p:spPr>
          <a:xfrm>
            <a:off x="4270248" y="1600200"/>
            <a:ext cx="36576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13"/>
          <p:cNvSpPr>
            <a:spLocks noGrp="1"/>
          </p:cNvSpPr>
          <p:nvPr>
            <p:ph type="dt" sz="half" idx="10"/>
          </p:nvPr>
        </p:nvSpPr>
        <p:spPr/>
        <p:txBody>
          <a:bodyPr/>
          <a:lstStyle>
            <a:lvl1pPr>
              <a:defRPr/>
            </a:lvl1pPr>
          </a:lstStyle>
          <a:p>
            <a:pPr>
              <a:defRPr/>
            </a:pPr>
            <a:endParaRPr lang="fr-FR"/>
          </a:p>
        </p:txBody>
      </p:sp>
      <p:sp>
        <p:nvSpPr>
          <p:cNvPr id="6" name="Espace réservé du pied de page 2"/>
          <p:cNvSpPr>
            <a:spLocks noGrp="1"/>
          </p:cNvSpPr>
          <p:nvPr>
            <p:ph type="ftr" sz="quarter" idx="11"/>
          </p:nvPr>
        </p:nvSpPr>
        <p:spPr/>
        <p:txBody>
          <a:bodyPr/>
          <a:lstStyle>
            <a:lvl1pPr>
              <a:defRPr/>
            </a:lvl1pPr>
          </a:lstStyle>
          <a:p>
            <a:pPr>
              <a:defRPr/>
            </a:pPr>
            <a:endParaRPr lang="fr-FR"/>
          </a:p>
        </p:txBody>
      </p:sp>
      <p:sp>
        <p:nvSpPr>
          <p:cNvPr id="7" name="Espace réservé du numéro de diapositive 22"/>
          <p:cNvSpPr>
            <a:spLocks noGrp="1"/>
          </p:cNvSpPr>
          <p:nvPr>
            <p:ph type="sldNum" sz="quarter" idx="12"/>
          </p:nvPr>
        </p:nvSpPr>
        <p:spPr/>
        <p:txBody>
          <a:bodyPr/>
          <a:lstStyle>
            <a:lvl1pPr>
              <a:defRPr/>
            </a:lvl1pPr>
          </a:lstStyle>
          <a:p>
            <a:pPr>
              <a:defRPr/>
            </a:pPr>
            <a:fld id="{FC5A906E-4178-40CC-A030-EAD69A400A00}"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lstStyle>
            <a:lvl1pPr>
              <a:defRPr/>
            </a:lvl1pPr>
          </a:lstStyle>
          <a:p>
            <a:r>
              <a:rPr lang="fr-FR" smtClean="0"/>
              <a:t>Cliquez pour modifier le style du titre</a:t>
            </a:r>
            <a:endParaRPr lang="en-US"/>
          </a:p>
        </p:txBody>
      </p:sp>
      <p:sp>
        <p:nvSpPr>
          <p:cNvPr id="11" name="Espace réservé du contenu 10"/>
          <p:cNvSpPr>
            <a:spLocks noGrp="1"/>
          </p:cNvSpPr>
          <p:nvPr>
            <p:ph sz="quarter" idx="2"/>
          </p:nvPr>
        </p:nvSpPr>
        <p:spPr>
          <a:xfrm>
            <a:off x="457200" y="2362200"/>
            <a:ext cx="3657600" cy="3886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Espace réservé du contenu 12"/>
          <p:cNvSpPr>
            <a:spLocks noGrp="1"/>
          </p:cNvSpPr>
          <p:nvPr>
            <p:ph sz="quarter" idx="4"/>
          </p:nvPr>
        </p:nvSpPr>
        <p:spPr>
          <a:xfrm>
            <a:off x="4371975" y="2362200"/>
            <a:ext cx="3657600" cy="3886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fr-FR" smtClean="0"/>
              <a:t>Cliquez pour modifier les styles du texte du masque</a:t>
            </a:r>
          </a:p>
        </p:txBody>
      </p:sp>
      <p:sp>
        <p:nvSpPr>
          <p:cNvPr id="7" name="Espace réservé de la date 13"/>
          <p:cNvSpPr>
            <a:spLocks noGrp="1"/>
          </p:cNvSpPr>
          <p:nvPr>
            <p:ph type="dt" sz="half" idx="10"/>
          </p:nvPr>
        </p:nvSpPr>
        <p:spPr/>
        <p:txBody>
          <a:bodyPr/>
          <a:lstStyle>
            <a:lvl1pPr>
              <a:defRPr/>
            </a:lvl1pPr>
          </a:lstStyle>
          <a:p>
            <a:pPr>
              <a:defRPr/>
            </a:pPr>
            <a:endParaRPr lang="fr-FR"/>
          </a:p>
        </p:txBody>
      </p:sp>
      <p:sp>
        <p:nvSpPr>
          <p:cNvPr id="8" name="Espace réservé du pied de page 2"/>
          <p:cNvSpPr>
            <a:spLocks noGrp="1"/>
          </p:cNvSpPr>
          <p:nvPr>
            <p:ph type="ftr" sz="quarter" idx="11"/>
          </p:nvPr>
        </p:nvSpPr>
        <p:spPr/>
        <p:txBody>
          <a:bodyPr/>
          <a:lstStyle>
            <a:lvl1pPr>
              <a:defRPr/>
            </a:lvl1pPr>
          </a:lstStyle>
          <a:p>
            <a:pPr>
              <a:defRPr/>
            </a:pPr>
            <a:endParaRPr lang="fr-FR"/>
          </a:p>
        </p:txBody>
      </p:sp>
      <p:sp>
        <p:nvSpPr>
          <p:cNvPr id="9" name="Espace réservé du numéro de diapositive 22"/>
          <p:cNvSpPr>
            <a:spLocks noGrp="1"/>
          </p:cNvSpPr>
          <p:nvPr>
            <p:ph type="sldNum" sz="quarter" idx="12"/>
          </p:nvPr>
        </p:nvSpPr>
        <p:spPr/>
        <p:txBody>
          <a:bodyPr/>
          <a:lstStyle>
            <a:lvl1pPr>
              <a:defRPr/>
            </a:lvl1pPr>
          </a:lstStyle>
          <a:p>
            <a:pPr>
              <a:defRPr/>
            </a:pPr>
            <a:fld id="{803A4E61-DA54-449E-A19D-E73D192247E0}"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5"/>
          <p:cNvSpPr>
            <a:spLocks noGrp="1"/>
          </p:cNvSpPr>
          <p:nvPr>
            <p:ph type="dt" sz="half" idx="10"/>
          </p:nvPr>
        </p:nvSpPr>
        <p:spPr/>
        <p:txBody>
          <a:bodyPr rtlCol="0"/>
          <a:lstStyle>
            <a:lvl1pPr>
              <a:defRPr/>
            </a:lvl1pPr>
          </a:lstStyle>
          <a:p>
            <a:pPr>
              <a:defRPr/>
            </a:pPr>
            <a:endParaRPr lang="fr-FR"/>
          </a:p>
        </p:txBody>
      </p:sp>
      <p:sp>
        <p:nvSpPr>
          <p:cNvPr id="4" name="Espace réservé du numéro de diapositive 6"/>
          <p:cNvSpPr>
            <a:spLocks noGrp="1"/>
          </p:cNvSpPr>
          <p:nvPr>
            <p:ph type="sldNum" sz="quarter" idx="11"/>
          </p:nvPr>
        </p:nvSpPr>
        <p:spPr/>
        <p:txBody>
          <a:bodyPr rtlCol="0"/>
          <a:lstStyle>
            <a:lvl1pPr>
              <a:defRPr/>
            </a:lvl1pPr>
          </a:lstStyle>
          <a:p>
            <a:pPr>
              <a:defRPr/>
            </a:pPr>
            <a:fld id="{A8B715C3-C5D7-4B11-B8C3-ADDB83F0CC04}" type="slidenum">
              <a:rPr lang="fr-FR"/>
              <a:pPr>
                <a:defRPr/>
              </a:pPr>
              <a:t>‹N°›</a:t>
            </a:fld>
            <a:endParaRPr lang="fr-FR"/>
          </a:p>
        </p:txBody>
      </p:sp>
      <p:sp>
        <p:nvSpPr>
          <p:cNvPr id="5" name="Espace réservé du pied de page 7"/>
          <p:cNvSpPr>
            <a:spLocks noGrp="1"/>
          </p:cNvSpPr>
          <p:nvPr>
            <p:ph type="ftr" sz="quarter" idx="12"/>
          </p:nvPr>
        </p:nvSpPr>
        <p:spPr/>
        <p:txBody>
          <a:bodyPr rtlCol="0"/>
          <a:lstStyle>
            <a:lvl1pPr>
              <a:defRPr/>
            </a:lvl1pPr>
          </a:lstStyle>
          <a:p>
            <a:pPr>
              <a:defRPr/>
            </a:pP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3"/>
          <p:cNvSpPr>
            <a:spLocks noGrp="1"/>
          </p:cNvSpPr>
          <p:nvPr>
            <p:ph type="dt" sz="half" idx="10"/>
          </p:nvPr>
        </p:nvSpPr>
        <p:spPr/>
        <p:txBody>
          <a:bodyPr/>
          <a:lstStyle>
            <a:lvl1pPr>
              <a:defRPr/>
            </a:lvl1pPr>
          </a:lstStyle>
          <a:p>
            <a:pPr>
              <a:defRPr/>
            </a:pPr>
            <a:endParaRPr lang="fr-FR"/>
          </a:p>
        </p:txBody>
      </p:sp>
      <p:sp>
        <p:nvSpPr>
          <p:cNvPr id="3" name="Espace réservé du pied de page 2"/>
          <p:cNvSpPr>
            <a:spLocks noGrp="1"/>
          </p:cNvSpPr>
          <p:nvPr>
            <p:ph type="ftr" sz="quarter" idx="11"/>
          </p:nvPr>
        </p:nvSpPr>
        <p:spPr/>
        <p:txBody>
          <a:bodyPr/>
          <a:lstStyle>
            <a:lvl1pPr>
              <a:defRPr/>
            </a:lvl1pPr>
          </a:lstStyle>
          <a:p>
            <a:pPr>
              <a:defRPr/>
            </a:pPr>
            <a:endParaRPr lang="fr-FR"/>
          </a:p>
        </p:txBody>
      </p:sp>
      <p:sp>
        <p:nvSpPr>
          <p:cNvPr id="4" name="Espace réservé du numéro de diapositive 22"/>
          <p:cNvSpPr>
            <a:spLocks noGrp="1"/>
          </p:cNvSpPr>
          <p:nvPr>
            <p:ph type="sldNum" sz="quarter" idx="12"/>
          </p:nvPr>
        </p:nvSpPr>
        <p:spPr/>
        <p:txBody>
          <a:bodyPr/>
          <a:lstStyle>
            <a:lvl1pPr>
              <a:defRPr/>
            </a:lvl1pPr>
          </a:lstStyle>
          <a:p>
            <a:pPr>
              <a:defRPr/>
            </a:pPr>
            <a:fld id="{F533759D-E17E-4EFB-8D5B-4BBBB9891632}"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5" name="Connecteur droit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Connecteur droit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Connecteur droit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Connecteur droit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Connecteur droit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Ellipse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Titre 1"/>
          <p:cNvSpPr>
            <a:spLocks noGrp="1"/>
          </p:cNvSpPr>
          <p:nvPr>
            <p:ph type="title"/>
          </p:nvPr>
        </p:nvSpPr>
        <p:spPr>
          <a:xfrm rot="5400000">
            <a:off x="3371850" y="3200400"/>
            <a:ext cx="6309360" cy="457200"/>
          </a:xfrm>
        </p:spPr>
        <p:txBody>
          <a:bodyPr/>
          <a:lstStyle>
            <a:lvl1pPr algn="l">
              <a:buNone/>
              <a:defRPr sz="2000" b="1" cap="small" baseline="0"/>
            </a:lvl1pPr>
          </a:lstStyle>
          <a:p>
            <a:r>
              <a:rPr lang="fr-FR" smtClean="0"/>
              <a:t>Cliquez pour modifier le style du titre</a:t>
            </a:r>
            <a:endParaRPr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fr-FR" smtClean="0"/>
              <a:t>Cliquez pour modifier les styles du texte du masque</a:t>
            </a:r>
          </a:p>
        </p:txBody>
      </p:sp>
      <p:sp>
        <p:nvSpPr>
          <p:cNvPr id="18" name="Espace réservé du contenu 17"/>
          <p:cNvSpPr>
            <a:spLocks noGrp="1"/>
          </p:cNvSpPr>
          <p:nvPr>
            <p:ph sz="quarter" idx="1"/>
          </p:nvPr>
        </p:nvSpPr>
        <p:spPr>
          <a:xfrm>
            <a:off x="304800" y="274320"/>
            <a:ext cx="5638800" cy="632764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2" name="Espace réservé de la date 20"/>
          <p:cNvSpPr>
            <a:spLocks noGrp="1"/>
          </p:cNvSpPr>
          <p:nvPr>
            <p:ph type="dt" sz="half" idx="10"/>
          </p:nvPr>
        </p:nvSpPr>
        <p:spPr/>
        <p:txBody>
          <a:bodyPr rtlCol="0"/>
          <a:lstStyle>
            <a:lvl1pPr>
              <a:defRPr/>
            </a:lvl1pPr>
          </a:lstStyle>
          <a:p>
            <a:pPr>
              <a:defRPr/>
            </a:pPr>
            <a:endParaRPr lang="fr-FR"/>
          </a:p>
        </p:txBody>
      </p:sp>
      <p:sp>
        <p:nvSpPr>
          <p:cNvPr id="13" name="Espace réservé du numéro de diapositive 21"/>
          <p:cNvSpPr>
            <a:spLocks noGrp="1"/>
          </p:cNvSpPr>
          <p:nvPr>
            <p:ph type="sldNum" sz="quarter" idx="11"/>
          </p:nvPr>
        </p:nvSpPr>
        <p:spPr/>
        <p:txBody>
          <a:bodyPr rtlCol="0"/>
          <a:lstStyle>
            <a:lvl1pPr>
              <a:defRPr/>
            </a:lvl1pPr>
          </a:lstStyle>
          <a:p>
            <a:pPr>
              <a:defRPr/>
            </a:pPr>
            <a:fld id="{1C8219C7-F969-496E-8E0B-F684C405BD83}" type="slidenum">
              <a:rPr lang="fr-FR"/>
              <a:pPr>
                <a:defRPr/>
              </a:pPr>
              <a:t>‹N°›</a:t>
            </a:fld>
            <a:endParaRPr lang="fr-FR"/>
          </a:p>
        </p:txBody>
      </p:sp>
      <p:sp>
        <p:nvSpPr>
          <p:cNvPr id="14" name="Espace réservé du pied de page 22"/>
          <p:cNvSpPr>
            <a:spLocks noGrp="1"/>
          </p:cNvSpPr>
          <p:nvPr>
            <p:ph type="ftr" sz="quarter" idx="12"/>
          </p:nvPr>
        </p:nvSpPr>
        <p:spPr/>
        <p:txBody>
          <a:bodyPr rtlCol="0"/>
          <a:lstStyle>
            <a:lvl1pPr>
              <a:defRPr/>
            </a:lvl1pPr>
          </a:lstStyle>
          <a:p>
            <a:pPr>
              <a:defRPr/>
            </a:pPr>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Connecteur droit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Ellipse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Connecteur droit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Connecteur droit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Connecteur droit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Connecteur droit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Titre 1"/>
          <p:cNvSpPr>
            <a:spLocks noGrp="1"/>
          </p:cNvSpPr>
          <p:nvPr>
            <p:ph type="title"/>
          </p:nvPr>
        </p:nvSpPr>
        <p:spPr>
          <a:xfrm rot="5400000">
            <a:off x="3350133" y="3200400"/>
            <a:ext cx="6309360" cy="457200"/>
          </a:xfrm>
        </p:spPr>
        <p:txBody>
          <a:bodyPr/>
          <a:lstStyle>
            <a:lvl1pPr algn="l">
              <a:buNone/>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fr-FR" noProof="0" smtClean="0"/>
              <a:t>Cliquez sur l'icône pour ajouter une image</a:t>
            </a:r>
            <a:endParaRPr lang="en-US" noProof="0"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fr-FR" smtClean="0"/>
              <a:t>Cliquez pour modifier les styles du texte du masque</a:t>
            </a:r>
          </a:p>
        </p:txBody>
      </p:sp>
      <p:sp>
        <p:nvSpPr>
          <p:cNvPr id="12" name="Espace réservé de la date 16"/>
          <p:cNvSpPr>
            <a:spLocks noGrp="1"/>
          </p:cNvSpPr>
          <p:nvPr>
            <p:ph type="dt" sz="half" idx="10"/>
          </p:nvPr>
        </p:nvSpPr>
        <p:spPr/>
        <p:txBody>
          <a:bodyPr rtlCol="0"/>
          <a:lstStyle>
            <a:lvl1pPr>
              <a:defRPr/>
            </a:lvl1pPr>
          </a:lstStyle>
          <a:p>
            <a:pPr>
              <a:defRPr/>
            </a:pPr>
            <a:endParaRPr lang="fr-FR"/>
          </a:p>
        </p:txBody>
      </p:sp>
      <p:sp>
        <p:nvSpPr>
          <p:cNvPr id="13" name="Espace réservé du numéro de diapositive 17"/>
          <p:cNvSpPr>
            <a:spLocks noGrp="1"/>
          </p:cNvSpPr>
          <p:nvPr>
            <p:ph type="sldNum" sz="quarter" idx="11"/>
          </p:nvPr>
        </p:nvSpPr>
        <p:spPr/>
        <p:txBody>
          <a:bodyPr rtlCol="0"/>
          <a:lstStyle>
            <a:lvl1pPr>
              <a:defRPr/>
            </a:lvl1pPr>
          </a:lstStyle>
          <a:p>
            <a:pPr>
              <a:defRPr/>
            </a:pPr>
            <a:fld id="{BE0EEB2C-AC56-4035-9E88-0E9968BCE199}" type="slidenum">
              <a:rPr lang="fr-FR"/>
              <a:pPr>
                <a:defRPr/>
              </a:pPr>
              <a:t>‹N°›</a:t>
            </a:fld>
            <a:endParaRPr lang="fr-FR"/>
          </a:p>
        </p:txBody>
      </p:sp>
      <p:sp>
        <p:nvSpPr>
          <p:cNvPr id="14" name="Espace réservé du pied de page 20"/>
          <p:cNvSpPr>
            <a:spLocks noGrp="1"/>
          </p:cNvSpPr>
          <p:nvPr>
            <p:ph type="ftr" sz="quarter" idx="12"/>
          </p:nvPr>
        </p:nvSpPr>
        <p:spPr/>
        <p:txBody>
          <a:bodyPr rtlCol="0"/>
          <a:lstStyle>
            <a:lvl1pPr>
              <a:defRPr/>
            </a:lvl1pPr>
          </a:lstStyle>
          <a:p>
            <a:pPr>
              <a:defRPr/>
            </a:pP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lang="fr-FR" smtClean="0"/>
              <a:t>Cliquez pour modifier le style du titre</a:t>
            </a:r>
            <a:endParaRPr lang="en-US"/>
          </a:p>
        </p:txBody>
      </p:sp>
      <p:sp>
        <p:nvSpPr>
          <p:cNvPr id="1028" name="Espace réservé du texte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4" name="Espace réservé de la date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fr-FR"/>
          </a:p>
        </p:txBody>
      </p:sp>
      <p:sp>
        <p:nvSpPr>
          <p:cNvPr id="3" name="Espace réservé du pied de page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Ellipse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3" name="Espace réservé du numéro de diapositive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2FD33A09-AC7B-4F99-84A4-CB8EA5C348DF}"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1" r:id="rId4"/>
    <p:sldLayoutId id="2147483792" r:id="rId5"/>
    <p:sldLayoutId id="2147483799" r:id="rId6"/>
    <p:sldLayoutId id="2147483793" r:id="rId7"/>
    <p:sldLayoutId id="2147483800" r:id="rId8"/>
    <p:sldLayoutId id="2147483801" r:id="rId9"/>
    <p:sldLayoutId id="2147483794" r:id="rId10"/>
    <p:sldLayoutId id="2147483795" r:id="rId11"/>
    <p:sldLayoutId id="2147483802" r:id="rId12"/>
    <p:sldLayoutId id="2147483803" r:id="rId13"/>
  </p:sldLayoutIdLst>
  <p:hf hdr="0" ftr="0" dt="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FB833"/>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0E5AF"/>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WordArt 4"/>
          <p:cNvSpPr>
            <a:spLocks noChangeArrowheads="1" noChangeShapeType="1" noTextEdit="1"/>
          </p:cNvSpPr>
          <p:nvPr/>
        </p:nvSpPr>
        <p:spPr bwMode="auto">
          <a:xfrm>
            <a:off x="642911" y="2285992"/>
            <a:ext cx="8215370" cy="4000528"/>
          </a:xfrm>
          <a:prstGeom prst="rect">
            <a:avLst/>
          </a:prstGeom>
        </p:spPr>
        <p:txBody>
          <a:bodyPr wrap="none" fromWordArt="1">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2400" b="1" kern="1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gency FB" pitchFamily="34" charset="0"/>
              </a:rPr>
              <a:t>Création </a:t>
            </a:r>
            <a:endParaRPr lang="fr-FR" sz="2400" b="1" kern="1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gency FB" pitchFamily="34" charset="0"/>
            </a:endParaRPr>
          </a:p>
          <a:p>
            <a:pPr algn="ctr"/>
            <a:r>
              <a:rPr lang="fr-FR" sz="2400" b="1" kern="1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gency FB" pitchFamily="34" charset="0"/>
              </a:rPr>
              <a:t>Et </a:t>
            </a:r>
            <a:r>
              <a:rPr lang="fr-FR" sz="2400" b="1" kern="1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gency FB" pitchFamily="34" charset="0"/>
              </a:rPr>
              <a:t>Modification </a:t>
            </a:r>
            <a:endParaRPr lang="fr-FR" sz="2400" b="1" kern="1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gency FB" pitchFamily="34" charset="0"/>
            </a:endParaRPr>
          </a:p>
          <a:p>
            <a:pPr algn="ctr"/>
            <a:r>
              <a:rPr lang="fr-FR" sz="2400" b="1" kern="1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gency FB" pitchFamily="34" charset="0"/>
              </a:rPr>
              <a:t>De </a:t>
            </a:r>
            <a:r>
              <a:rPr lang="fr-FR" sz="2400" b="1" kern="1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gency FB" pitchFamily="34" charset="0"/>
              </a:rPr>
              <a:t>La Structure De La Base De Données </a:t>
            </a:r>
          </a:p>
        </p:txBody>
      </p:sp>
      <p:sp>
        <p:nvSpPr>
          <p:cNvPr id="2053" name="WordArt 5"/>
          <p:cNvSpPr>
            <a:spLocks noChangeArrowheads="1" noChangeShapeType="1" noTextEdit="1"/>
          </p:cNvSpPr>
          <p:nvPr/>
        </p:nvSpPr>
        <p:spPr bwMode="auto">
          <a:xfrm>
            <a:off x="1619250" y="476250"/>
            <a:ext cx="6192838" cy="2057400"/>
          </a:xfrm>
          <a:prstGeom prst="rect">
            <a:avLst/>
          </a:prstGeom>
        </p:spPr>
        <p:txBody>
          <a:bodyPr wrap="none" fromWordArt="1">
            <a:prstTxWarp prst="textDeflate">
              <a:avLst>
                <a:gd name="adj" fmla="val 26227"/>
              </a:avLst>
            </a:prstTxWarp>
          </a:bodyPr>
          <a:lstStyle/>
          <a:p>
            <a:pPr algn="ctr"/>
            <a:r>
              <a:rPr lang="fr-FR" sz="4400" kern="10">
                <a:ln w="9525">
                  <a:solidFill>
                    <a:srgbClr val="000000"/>
                  </a:solidFill>
                  <a:round/>
                  <a:headEnd/>
                  <a:tailEnd/>
                </a:ln>
                <a:gradFill rotWithShape="1">
                  <a:gsLst>
                    <a:gs pos="0">
                      <a:srgbClr val="FF66FF"/>
                    </a:gs>
                    <a:gs pos="100000">
                      <a:srgbClr val="000000"/>
                    </a:gs>
                  </a:gsLst>
                  <a:path path="rect">
                    <a:fillToRect l="50000" t="50000" r="50000" b="50000"/>
                  </a:path>
                </a:gradFill>
                <a:latin typeface="Forte" pitchFamily="66" charset="0"/>
              </a:rPr>
              <a:t>Chapitre V</a:t>
            </a:r>
          </a:p>
        </p:txBody>
      </p:sp>
      <p:sp>
        <p:nvSpPr>
          <p:cNvPr id="10245" name="Espace réservé du numéro de diapositive 6"/>
          <p:cNvSpPr>
            <a:spLocks noGrp="1"/>
          </p:cNvSpPr>
          <p:nvPr>
            <p:ph type="sldNum" sz="quarter" idx="12"/>
          </p:nvPr>
        </p:nvSpPr>
        <p:spPr>
          <a:noFill/>
          <a:ln>
            <a:miter lim="800000"/>
            <a:headEnd/>
            <a:tailEnd/>
          </a:ln>
        </p:spPr>
        <p:txBody>
          <a:bodyPr wrap="square" lIns="91440" tIns="45720" rIns="91440" bIns="45720" numCol="1" anchorCtr="0" compatLnSpc="1">
            <a:prstTxWarp prst="textNoShape">
              <a:avLst/>
            </a:prstTxWarp>
          </a:bodyPr>
          <a:lstStyle/>
          <a:p>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checkerboard(across)">
                                      <p:cBhvr>
                                        <p:cTn id="7" dur="1000"/>
                                        <p:tgtEl>
                                          <p:spTgt spid="205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52"/>
                                        </p:tgtEl>
                                        <p:attrNameLst>
                                          <p:attrName>style.visibility</p:attrName>
                                        </p:attrNameLst>
                                      </p:cBhvr>
                                      <p:to>
                                        <p:strVal val="visible"/>
                                      </p:to>
                                    </p:set>
                                    <p:animEffect transition="in" filter="box(in)">
                                      <p:cBhvr>
                                        <p:cTn id="12" dur="1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P spid="205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pPr marL="827088" indent="-762000" eaLnBrk="1" fontAlgn="auto" hangingPunct="1">
              <a:spcAft>
                <a:spcPts val="0"/>
              </a:spcAft>
              <a:buClr>
                <a:schemeClr val="accent1">
                  <a:lumMod val="75000"/>
                </a:schemeClr>
              </a:buClr>
              <a:buFontTx/>
              <a:buAutoNum type="arabicPeriod" startAt="4"/>
              <a:defRPr/>
            </a:pPr>
            <a:r>
              <a:rPr lang="fr-FR" sz="4000" b="1" u="sng" dirty="0">
                <a:solidFill>
                  <a:schemeClr val="hlink"/>
                </a:solidFill>
                <a:latin typeface="Papyrus" pitchFamily="66" charset="0"/>
              </a:rPr>
              <a:t>Indiquer la clé primaire d’une table </a:t>
            </a:r>
            <a:r>
              <a:rPr lang="fr-FR" sz="4000" dirty="0">
                <a:solidFill>
                  <a:schemeClr val="hlink"/>
                </a:solidFill>
                <a:latin typeface="Papyrus" pitchFamily="66" charset="0"/>
              </a:rPr>
              <a:t>:</a:t>
            </a:r>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buFontTx/>
              <a:buNone/>
            </a:pPr>
            <a:r>
              <a:rPr lang="fr-FR" smtClean="0"/>
              <a:t>Chaque table doit avoir une clé primaire. </a:t>
            </a:r>
          </a:p>
          <a:p>
            <a:pPr eaLnBrk="1" hangingPunct="1">
              <a:buFontTx/>
              <a:buNone/>
            </a:pPr>
            <a:endParaRPr lang="fr-FR" smtClean="0"/>
          </a:p>
          <a:p>
            <a:pPr eaLnBrk="1" hangingPunct="1">
              <a:buFontTx/>
              <a:buNone/>
            </a:pPr>
            <a:r>
              <a:rPr lang="fr-FR" smtClean="0">
                <a:solidFill>
                  <a:srgbClr val="FF99CC"/>
                </a:solidFill>
                <a:latin typeface="Comic Sans MS" pitchFamily="66" charset="0"/>
              </a:rPr>
              <a:t>TP n°1/</a:t>
            </a:r>
            <a:br>
              <a:rPr lang="fr-FR" smtClean="0">
                <a:solidFill>
                  <a:srgbClr val="FF99CC"/>
                </a:solidFill>
                <a:latin typeface="Comic Sans MS" pitchFamily="66" charset="0"/>
              </a:rPr>
            </a:br>
            <a:r>
              <a:rPr lang="fr-FR" smtClean="0">
                <a:solidFill>
                  <a:srgbClr val="FF99CC"/>
                </a:solidFill>
                <a:latin typeface="Comic Sans MS" pitchFamily="66" charset="0"/>
              </a:rPr>
              <a:t>Question n°3</a:t>
            </a:r>
            <a:endParaRPr lang="fr-FR" smtClean="0"/>
          </a:p>
          <a:p>
            <a:pPr eaLnBrk="1" hangingPunct="1">
              <a:buFontTx/>
              <a:buNone/>
            </a:pPr>
            <a:endParaRPr lang="fr-FR" smtClean="0"/>
          </a:p>
          <a:p>
            <a:pPr eaLnBrk="1" hangingPunct="1">
              <a:buFontTx/>
              <a:buNone/>
            </a:pPr>
            <a:r>
              <a:rPr lang="fr-FR" smtClean="0"/>
              <a:t>Pour Indiquer la clé primaire d’une table, il </a:t>
            </a:r>
          </a:p>
          <a:p>
            <a:pPr eaLnBrk="1" hangingPunct="1">
              <a:buFontTx/>
              <a:buNone/>
            </a:pPr>
            <a:r>
              <a:rPr lang="fr-FR" smtClean="0"/>
              <a:t>faut suivre les étapes suivantes :</a:t>
            </a:r>
          </a:p>
        </p:txBody>
      </p:sp>
      <p:sp>
        <p:nvSpPr>
          <p:cNvPr id="19460"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9E5103E6-97B5-4ADD-BCC4-3A6D0F5E984C}" type="slidenum">
              <a:rPr lang="fr-FR" smtClean="0"/>
              <a:pPr/>
              <a:t>10</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checkerboard(across)">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9459">
                                            <p:txEl>
                                              <p:pRg st="0" end="0"/>
                                            </p:txEl>
                                          </p:spTgt>
                                        </p:tgtEl>
                                        <p:attrNameLst>
                                          <p:attrName>style.visibility</p:attrName>
                                        </p:attrNameLst>
                                      </p:cBhvr>
                                      <p:to>
                                        <p:strVal val="visible"/>
                                      </p:to>
                                    </p:set>
                                    <p:anim calcmode="discrete" valueType="clr">
                                      <p:cBhvr override="childStyle">
                                        <p:cTn id="12" dur="80"/>
                                        <p:tgtEl>
                                          <p:spTgt spid="1945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945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19459">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19459">
                                            <p:txEl>
                                              <p:pRg st="2" end="2"/>
                                            </p:txEl>
                                          </p:spTgt>
                                        </p:tgtEl>
                                        <p:attrNameLst>
                                          <p:attrName>style.visibility</p:attrName>
                                        </p:attrNameLst>
                                      </p:cBhvr>
                                      <p:to>
                                        <p:strVal val="visible"/>
                                      </p:to>
                                    </p:set>
                                    <p:anim calcmode="discrete" valueType="clr">
                                      <p:cBhvr override="childStyle">
                                        <p:cTn id="19" dur="80"/>
                                        <p:tgtEl>
                                          <p:spTgt spid="1945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9459">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19459">
                                            <p:txEl>
                                              <p:pRg st="2" end="2"/>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19459">
                                            <p:txEl>
                                              <p:pRg st="4" end="4"/>
                                            </p:txEl>
                                          </p:spTgt>
                                        </p:tgtEl>
                                        <p:attrNameLst>
                                          <p:attrName>style.visibility</p:attrName>
                                        </p:attrNameLst>
                                      </p:cBhvr>
                                      <p:to>
                                        <p:strVal val="visible"/>
                                      </p:to>
                                    </p:set>
                                    <p:anim calcmode="discrete" valueType="clr">
                                      <p:cBhvr override="childStyle">
                                        <p:cTn id="26" dur="80"/>
                                        <p:tgtEl>
                                          <p:spTgt spid="1945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19459">
                                            <p:txEl>
                                              <p:pRg st="4" end="4"/>
                                            </p:txEl>
                                          </p:spTgt>
                                        </p:tgtEl>
                                        <p:attrNameLst>
                                          <p:attrName>fillcolor</p:attrName>
                                        </p:attrNameLst>
                                      </p:cBhvr>
                                      <p:tavLst>
                                        <p:tav tm="0">
                                          <p:val>
                                            <p:clrVal>
                                              <a:schemeClr val="accent2"/>
                                            </p:clrVal>
                                          </p:val>
                                        </p:tav>
                                        <p:tav tm="50000">
                                          <p:val>
                                            <p:clrVal>
                                              <a:schemeClr val="hlink"/>
                                            </p:clrVal>
                                          </p:val>
                                        </p:tav>
                                      </p:tavLst>
                                    </p:anim>
                                    <p:set>
                                      <p:cBhvr>
                                        <p:cTn id="28" dur="80"/>
                                        <p:tgtEl>
                                          <p:spTgt spid="19459">
                                            <p:txEl>
                                              <p:pRg st="4" end="4"/>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19459">
                                            <p:txEl>
                                              <p:pRg st="5" end="5"/>
                                            </p:txEl>
                                          </p:spTgt>
                                        </p:tgtEl>
                                        <p:attrNameLst>
                                          <p:attrName>style.visibility</p:attrName>
                                        </p:attrNameLst>
                                      </p:cBhvr>
                                      <p:to>
                                        <p:strVal val="visible"/>
                                      </p:to>
                                    </p:set>
                                    <p:anim calcmode="discrete" valueType="clr">
                                      <p:cBhvr override="childStyle">
                                        <p:cTn id="33" dur="80"/>
                                        <p:tgtEl>
                                          <p:spTgt spid="19459">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19459">
                                            <p:txEl>
                                              <p:pRg st="5" end="5"/>
                                            </p:txEl>
                                          </p:spTgt>
                                        </p:tgtEl>
                                        <p:attrNameLst>
                                          <p:attrName>fillcolor</p:attrName>
                                        </p:attrNameLst>
                                      </p:cBhvr>
                                      <p:tavLst>
                                        <p:tav tm="0">
                                          <p:val>
                                            <p:clrVal>
                                              <a:schemeClr val="accent2"/>
                                            </p:clrVal>
                                          </p:val>
                                        </p:tav>
                                        <p:tav tm="50000">
                                          <p:val>
                                            <p:clrVal>
                                              <a:schemeClr val="hlink"/>
                                            </p:clrVal>
                                          </p:val>
                                        </p:tav>
                                      </p:tavLst>
                                    </p:anim>
                                    <p:set>
                                      <p:cBhvr>
                                        <p:cTn id="35" dur="80"/>
                                        <p:tgtEl>
                                          <p:spTgt spid="19459">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sz="quarter" idx="1"/>
          </p:nvPr>
        </p:nvSpPr>
        <p:spPr>
          <a:xfrm>
            <a:off x="468313" y="549275"/>
            <a:ext cx="7632700" cy="5759450"/>
          </a:xfrm>
          <a:solidFill>
            <a:schemeClr val="bg2"/>
          </a:solidFill>
          <a:ln>
            <a:pattFill prst="lgConfetti">
              <a:fgClr>
                <a:schemeClr val="accent1"/>
              </a:fgClr>
              <a:bgClr>
                <a:schemeClr val="accent2"/>
              </a:bgClr>
            </a:pattFill>
          </a:ln>
        </p:spPr>
        <p:txBody>
          <a:bodyPr>
            <a:normAutofit/>
          </a:bodyPr>
          <a:lstStyle/>
          <a:p>
            <a:pPr marL="609600" indent="-609600" eaLnBrk="1" fontAlgn="auto" hangingPunct="1">
              <a:spcAft>
                <a:spcPts val="0"/>
              </a:spcAft>
              <a:buClr>
                <a:schemeClr val="bg2">
                  <a:lumMod val="25000"/>
                </a:schemeClr>
              </a:buClr>
              <a:buFont typeface="Wingdings 2" pitchFamily="18" charset="2"/>
              <a:buChar char="R"/>
              <a:defRPr/>
            </a:pPr>
            <a:r>
              <a:rPr lang="fr-FR" dirty="0">
                <a:solidFill>
                  <a:srgbClr val="FF3300"/>
                </a:solidFill>
              </a:rPr>
              <a:t>Sélectionner la table ;</a:t>
            </a:r>
          </a:p>
          <a:p>
            <a:pPr marL="609600" indent="-609600" eaLnBrk="1" fontAlgn="auto" hangingPunct="1">
              <a:spcAft>
                <a:spcPts val="0"/>
              </a:spcAft>
              <a:buClr>
                <a:schemeClr val="bg2">
                  <a:lumMod val="25000"/>
                </a:schemeClr>
              </a:buClr>
              <a:buFont typeface="Wingdings 2" pitchFamily="18" charset="2"/>
              <a:buChar char="R"/>
              <a:defRPr/>
            </a:pPr>
            <a:r>
              <a:rPr lang="fr-FR" dirty="0">
                <a:solidFill>
                  <a:srgbClr val="FF3300"/>
                </a:solidFill>
              </a:rPr>
              <a:t>Passer en mode création en cliquant sur le bouton ‘Modifier’ ;</a:t>
            </a:r>
          </a:p>
          <a:p>
            <a:pPr marL="609600" indent="-609600" eaLnBrk="1" fontAlgn="auto" hangingPunct="1">
              <a:spcAft>
                <a:spcPts val="0"/>
              </a:spcAft>
              <a:buClr>
                <a:schemeClr val="bg2">
                  <a:lumMod val="25000"/>
                </a:schemeClr>
              </a:buClr>
              <a:buFont typeface="Wingdings 2" pitchFamily="18" charset="2"/>
              <a:buChar char="R"/>
              <a:defRPr/>
            </a:pPr>
            <a:r>
              <a:rPr lang="fr-FR" dirty="0">
                <a:solidFill>
                  <a:srgbClr val="FF3300"/>
                </a:solidFill>
              </a:rPr>
              <a:t>La fenêtre d’édition s’affiche. Sélectionner la colonne qui va être clé primaire et cliquer sur le bouton droit de la souris ;</a:t>
            </a:r>
          </a:p>
          <a:p>
            <a:pPr marL="609600" indent="-609600" eaLnBrk="1" fontAlgn="auto" hangingPunct="1">
              <a:spcAft>
                <a:spcPts val="0"/>
              </a:spcAft>
              <a:buClr>
                <a:schemeClr val="bg2">
                  <a:lumMod val="25000"/>
                </a:schemeClr>
              </a:buClr>
              <a:buFont typeface="Wingdings 2" pitchFamily="18" charset="2"/>
              <a:buChar char="R"/>
              <a:defRPr/>
            </a:pPr>
            <a:r>
              <a:rPr lang="fr-FR" dirty="0">
                <a:solidFill>
                  <a:srgbClr val="FF3300"/>
                </a:solidFill>
              </a:rPr>
              <a:t>Choisir l’option ‘Clé primaire’ ;</a:t>
            </a:r>
          </a:p>
          <a:p>
            <a:pPr marL="609600" indent="-609600" eaLnBrk="1" fontAlgn="auto" hangingPunct="1">
              <a:spcAft>
                <a:spcPts val="0"/>
              </a:spcAft>
              <a:buClr>
                <a:schemeClr val="bg2">
                  <a:lumMod val="25000"/>
                </a:schemeClr>
              </a:buClr>
              <a:buFont typeface="Wingdings 2" pitchFamily="18" charset="2"/>
              <a:buChar char="R"/>
              <a:defRPr/>
            </a:pPr>
            <a:r>
              <a:rPr lang="fr-FR" dirty="0">
                <a:solidFill>
                  <a:srgbClr val="FF3300"/>
                </a:solidFill>
              </a:rPr>
              <a:t>Une icône apparaît à gauche de la colonne constituant la clé primaire.</a:t>
            </a:r>
          </a:p>
        </p:txBody>
      </p:sp>
      <p:pic>
        <p:nvPicPr>
          <p:cNvPr id="20485" name="Picture 5"/>
          <p:cNvPicPr>
            <a:picLocks noChangeAspect="1" noChangeArrowheads="1"/>
          </p:cNvPicPr>
          <p:nvPr/>
        </p:nvPicPr>
        <p:blipFill>
          <a:blip r:embed="rId2"/>
          <a:srcRect/>
          <a:stretch>
            <a:fillRect/>
          </a:stretch>
        </p:blipFill>
        <p:spPr bwMode="auto">
          <a:xfrm>
            <a:off x="3779838" y="1412875"/>
            <a:ext cx="1008062" cy="396875"/>
          </a:xfrm>
          <a:prstGeom prst="rect">
            <a:avLst/>
          </a:prstGeom>
          <a:noFill/>
          <a:ln w="9525">
            <a:noFill/>
            <a:miter lim="800000"/>
            <a:headEnd/>
            <a:tailEnd/>
          </a:ln>
        </p:spPr>
      </p:pic>
      <p:sp>
        <p:nvSpPr>
          <p:cNvPr id="2"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6FB71C4E-BC8F-42E2-9BB2-2278B2DFE79A}" type="slidenum">
              <a:rPr lang="fr-FR" smtClean="0"/>
              <a:pPr/>
              <a:t>11</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20484">
                                            <p:txEl>
                                              <p:pRg st="0" end="0"/>
                                            </p:txEl>
                                          </p:spTgt>
                                        </p:tgtEl>
                                        <p:attrNameLst>
                                          <p:attrName>style.visibility</p:attrName>
                                        </p:attrNameLst>
                                      </p:cBhvr>
                                      <p:to>
                                        <p:strVal val="visible"/>
                                      </p:to>
                                    </p:set>
                                    <p:anim calcmode="discrete" valueType="clr">
                                      <p:cBhvr override="childStyle">
                                        <p:cTn id="7" dur="80"/>
                                        <p:tgtEl>
                                          <p:spTgt spid="2048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0484">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20484">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20484">
                                            <p:txEl>
                                              <p:pRg st="1" end="1"/>
                                            </p:txEl>
                                          </p:spTgt>
                                        </p:tgtEl>
                                        <p:attrNameLst>
                                          <p:attrName>style.visibility</p:attrName>
                                        </p:attrNameLst>
                                      </p:cBhvr>
                                      <p:to>
                                        <p:strVal val="visible"/>
                                      </p:to>
                                    </p:set>
                                    <p:anim calcmode="discrete" valueType="clr">
                                      <p:cBhvr override="childStyle">
                                        <p:cTn id="14" dur="80"/>
                                        <p:tgtEl>
                                          <p:spTgt spid="20484">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0484">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20484">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nodeType="clickEffect">
                                  <p:stCondLst>
                                    <p:cond delay="0"/>
                                  </p:stCondLst>
                                  <p:childTnLst>
                                    <p:set>
                                      <p:cBhvr>
                                        <p:cTn id="20" dur="1" fill="hold">
                                          <p:stCondLst>
                                            <p:cond delay="0"/>
                                          </p:stCondLst>
                                        </p:cTn>
                                        <p:tgtEl>
                                          <p:spTgt spid="20485"/>
                                        </p:tgtEl>
                                        <p:attrNameLst>
                                          <p:attrName>style.visibility</p:attrName>
                                        </p:attrNameLst>
                                      </p:cBhvr>
                                      <p:to>
                                        <p:strVal val="visible"/>
                                      </p:to>
                                    </p:set>
                                    <p:animEffect transition="in" filter="diamond(in)">
                                      <p:cBhvr>
                                        <p:cTn id="21" dur="1000"/>
                                        <p:tgtEl>
                                          <p:spTgt spid="20485"/>
                                        </p:tgtEl>
                                      </p:cBhvr>
                                    </p:animEffec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20484">
                                            <p:txEl>
                                              <p:pRg st="2" end="2"/>
                                            </p:txEl>
                                          </p:spTgt>
                                        </p:tgtEl>
                                        <p:attrNameLst>
                                          <p:attrName>style.visibility</p:attrName>
                                        </p:attrNameLst>
                                      </p:cBhvr>
                                      <p:to>
                                        <p:strVal val="visible"/>
                                      </p:to>
                                    </p:set>
                                    <p:anim calcmode="discrete" valueType="clr">
                                      <p:cBhvr override="childStyle">
                                        <p:cTn id="26" dur="80"/>
                                        <p:tgtEl>
                                          <p:spTgt spid="20484">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20484">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20484">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20484">
                                            <p:txEl>
                                              <p:pRg st="3" end="3"/>
                                            </p:txEl>
                                          </p:spTgt>
                                        </p:tgtEl>
                                        <p:attrNameLst>
                                          <p:attrName>style.visibility</p:attrName>
                                        </p:attrNameLst>
                                      </p:cBhvr>
                                      <p:to>
                                        <p:strVal val="visible"/>
                                      </p:to>
                                    </p:set>
                                    <p:anim calcmode="discrete" valueType="clr">
                                      <p:cBhvr override="childStyle">
                                        <p:cTn id="33" dur="80"/>
                                        <p:tgtEl>
                                          <p:spTgt spid="20484">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20484">
                                            <p:txEl>
                                              <p:pRg st="3" end="3"/>
                                            </p:txEl>
                                          </p:spTgt>
                                        </p:tgtEl>
                                        <p:attrNameLst>
                                          <p:attrName>fillcolor</p:attrName>
                                        </p:attrNameLst>
                                      </p:cBhvr>
                                      <p:tavLst>
                                        <p:tav tm="0">
                                          <p:val>
                                            <p:clrVal>
                                              <a:schemeClr val="accent2"/>
                                            </p:clrVal>
                                          </p:val>
                                        </p:tav>
                                        <p:tav tm="50000">
                                          <p:val>
                                            <p:clrVal>
                                              <a:schemeClr val="hlink"/>
                                            </p:clrVal>
                                          </p:val>
                                        </p:tav>
                                      </p:tavLst>
                                    </p:anim>
                                    <p:set>
                                      <p:cBhvr>
                                        <p:cTn id="35" dur="80"/>
                                        <p:tgtEl>
                                          <p:spTgt spid="20484">
                                            <p:txEl>
                                              <p:pRg st="3" end="3"/>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nodeType="clickEffect">
                                  <p:stCondLst>
                                    <p:cond delay="0"/>
                                  </p:stCondLst>
                                  <p:iterate type="lt">
                                    <p:tmPct val="50000"/>
                                  </p:iterate>
                                  <p:childTnLst>
                                    <p:set>
                                      <p:cBhvr>
                                        <p:cTn id="39" dur="1" fill="hold">
                                          <p:stCondLst>
                                            <p:cond delay="0"/>
                                          </p:stCondLst>
                                        </p:cTn>
                                        <p:tgtEl>
                                          <p:spTgt spid="20484">
                                            <p:txEl>
                                              <p:pRg st="4" end="4"/>
                                            </p:txEl>
                                          </p:spTgt>
                                        </p:tgtEl>
                                        <p:attrNameLst>
                                          <p:attrName>style.visibility</p:attrName>
                                        </p:attrNameLst>
                                      </p:cBhvr>
                                      <p:to>
                                        <p:strVal val="visible"/>
                                      </p:to>
                                    </p:set>
                                    <p:anim calcmode="discrete" valueType="clr">
                                      <p:cBhvr override="childStyle">
                                        <p:cTn id="40" dur="80"/>
                                        <p:tgtEl>
                                          <p:spTgt spid="20484">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20484">
                                            <p:txEl>
                                              <p:pRg st="4" end="4"/>
                                            </p:txEl>
                                          </p:spTgt>
                                        </p:tgtEl>
                                        <p:attrNameLst>
                                          <p:attrName>fillcolor</p:attrName>
                                        </p:attrNameLst>
                                      </p:cBhvr>
                                      <p:tavLst>
                                        <p:tav tm="0">
                                          <p:val>
                                            <p:clrVal>
                                              <a:schemeClr val="accent2"/>
                                            </p:clrVal>
                                          </p:val>
                                        </p:tav>
                                        <p:tav tm="50000">
                                          <p:val>
                                            <p:clrVal>
                                              <a:schemeClr val="hlink"/>
                                            </p:clrVal>
                                          </p:val>
                                        </p:tav>
                                      </p:tavLst>
                                    </p:anim>
                                    <p:set>
                                      <p:cBhvr>
                                        <p:cTn id="42" dur="80"/>
                                        <p:tgtEl>
                                          <p:spTgt spid="20484">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4638"/>
            <a:ext cx="8229600" cy="2217737"/>
          </a:xfrm>
        </p:spPr>
        <p:txBody>
          <a:bodyPr/>
          <a:lstStyle/>
          <a:p>
            <a:pPr marL="838200" indent="-838200" eaLnBrk="1" fontAlgn="auto" hangingPunct="1">
              <a:spcAft>
                <a:spcPts val="0"/>
              </a:spcAft>
              <a:defRPr/>
            </a:pPr>
            <a:r>
              <a:rPr lang="fr-FR" sz="4000" b="1" u="sng" dirty="0">
                <a:solidFill>
                  <a:srgbClr val="FF3300"/>
                </a:solidFill>
                <a:latin typeface="Monotype Corsiva" pitchFamily="66" charset="0"/>
              </a:rPr>
              <a:t>Remarques </a:t>
            </a:r>
            <a:r>
              <a:rPr lang="fr-FR" sz="4000" dirty="0">
                <a:solidFill>
                  <a:srgbClr val="FF3300"/>
                </a:solidFill>
                <a:latin typeface="Monotype Corsiva" pitchFamily="66" charset="0"/>
              </a:rPr>
              <a:t>:</a:t>
            </a:r>
          </a:p>
        </p:txBody>
      </p:sp>
      <p:sp>
        <p:nvSpPr>
          <p:cNvPr id="21507" name="Rectangle 3"/>
          <p:cNvSpPr>
            <a:spLocks noGrp="1" noChangeArrowheads="1"/>
          </p:cNvSpPr>
          <p:nvPr>
            <p:ph sz="quarter" idx="1"/>
          </p:nvPr>
        </p:nvSpPr>
        <p:spPr>
          <a:xfrm>
            <a:off x="457200" y="2205038"/>
            <a:ext cx="8229600" cy="3921125"/>
          </a:xfrm>
        </p:spPr>
        <p:txBody>
          <a:bodyPr/>
          <a:lstStyle/>
          <a:p>
            <a:pPr marL="609600" indent="-609600" eaLnBrk="1" hangingPunct="1">
              <a:buFontTx/>
              <a:buNone/>
            </a:pPr>
            <a:endParaRPr lang="fr-FR" smtClean="0"/>
          </a:p>
          <a:p>
            <a:pPr marL="609600" indent="-609600" eaLnBrk="1" hangingPunct="1">
              <a:buFontTx/>
              <a:buNone/>
            </a:pPr>
            <a:endParaRPr lang="fr-FR" smtClean="0"/>
          </a:p>
          <a:p>
            <a:pPr marL="609600" indent="-609600" eaLnBrk="1" hangingPunct="1">
              <a:buFontTx/>
              <a:buNone/>
            </a:pPr>
            <a:endParaRPr lang="fr-FR" smtClean="0"/>
          </a:p>
          <a:p>
            <a:pPr marL="609600" indent="-609600" eaLnBrk="1" hangingPunct="1">
              <a:buFontTx/>
              <a:buNone/>
            </a:pPr>
            <a:endParaRPr lang="fr-FR" smtClean="0"/>
          </a:p>
          <a:p>
            <a:pPr marL="609600" indent="-609600" eaLnBrk="1" hangingPunct="1">
              <a:buFontTx/>
              <a:buNone/>
            </a:pPr>
            <a:r>
              <a:rPr lang="fr-FR" smtClean="0"/>
              <a:t>S’il existe plusieurs clés primaires, il faut les </a:t>
            </a:r>
          </a:p>
          <a:p>
            <a:pPr marL="609600" indent="-609600" eaLnBrk="1" hangingPunct="1">
              <a:buFontTx/>
              <a:buNone/>
            </a:pPr>
            <a:r>
              <a:rPr lang="fr-FR" smtClean="0"/>
              <a:t>sélectionner toutes.</a:t>
            </a:r>
          </a:p>
          <a:p>
            <a:pPr marL="609600" indent="-609600" eaLnBrk="1" hangingPunct="1">
              <a:buFontTx/>
              <a:buNone/>
            </a:pPr>
            <a:endParaRPr lang="fr-FR" smtClean="0"/>
          </a:p>
        </p:txBody>
      </p:sp>
      <p:sp>
        <p:nvSpPr>
          <p:cNvPr id="21508"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B0E85257-1518-49E1-9B16-B740939E83B9}" type="slidenum">
              <a:rPr lang="fr-FR" smtClean="0"/>
              <a:pPr/>
              <a:t>12</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checkerboard(across)">
                                      <p:cBhvr>
                                        <p:cTn id="7" dur="5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21507">
                                            <p:txEl>
                                              <p:pRg st="4" end="4"/>
                                            </p:txEl>
                                          </p:spTgt>
                                        </p:tgtEl>
                                        <p:attrNameLst>
                                          <p:attrName>style.visibility</p:attrName>
                                        </p:attrNameLst>
                                      </p:cBhvr>
                                      <p:to>
                                        <p:strVal val="visible"/>
                                      </p:to>
                                    </p:set>
                                    <p:anim calcmode="discrete" valueType="clr">
                                      <p:cBhvr override="childStyle">
                                        <p:cTn id="12" dur="80"/>
                                        <p:tgtEl>
                                          <p:spTgt spid="2150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1507">
                                            <p:txEl>
                                              <p:pRg st="4" end="4"/>
                                            </p:txEl>
                                          </p:spTgt>
                                        </p:tgtEl>
                                        <p:attrNameLst>
                                          <p:attrName>fillcolor</p:attrName>
                                        </p:attrNameLst>
                                      </p:cBhvr>
                                      <p:tavLst>
                                        <p:tav tm="0">
                                          <p:val>
                                            <p:clrVal>
                                              <a:schemeClr val="accent2"/>
                                            </p:clrVal>
                                          </p:val>
                                        </p:tav>
                                        <p:tav tm="50000">
                                          <p:val>
                                            <p:clrVal>
                                              <a:schemeClr val="hlink"/>
                                            </p:clrVal>
                                          </p:val>
                                        </p:tav>
                                      </p:tavLst>
                                    </p:anim>
                                    <p:set>
                                      <p:cBhvr>
                                        <p:cTn id="14" dur="80"/>
                                        <p:tgtEl>
                                          <p:spTgt spid="21507">
                                            <p:txEl>
                                              <p:pRg st="4" end="4"/>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21507">
                                            <p:txEl>
                                              <p:pRg st="5" end="5"/>
                                            </p:txEl>
                                          </p:spTgt>
                                        </p:tgtEl>
                                        <p:attrNameLst>
                                          <p:attrName>style.visibility</p:attrName>
                                        </p:attrNameLst>
                                      </p:cBhvr>
                                      <p:to>
                                        <p:strVal val="visible"/>
                                      </p:to>
                                    </p:set>
                                    <p:anim calcmode="discrete" valueType="clr">
                                      <p:cBhvr override="childStyle">
                                        <p:cTn id="19" dur="80"/>
                                        <p:tgtEl>
                                          <p:spTgt spid="2150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1507">
                                            <p:txEl>
                                              <p:pRg st="5" end="5"/>
                                            </p:txEl>
                                          </p:spTgt>
                                        </p:tgtEl>
                                        <p:attrNameLst>
                                          <p:attrName>fillcolor</p:attrName>
                                        </p:attrNameLst>
                                      </p:cBhvr>
                                      <p:tavLst>
                                        <p:tav tm="0">
                                          <p:val>
                                            <p:clrVal>
                                              <a:schemeClr val="accent2"/>
                                            </p:clrVal>
                                          </p:val>
                                        </p:tav>
                                        <p:tav tm="50000">
                                          <p:val>
                                            <p:clrVal>
                                              <a:schemeClr val="hlink"/>
                                            </p:clrVal>
                                          </p:val>
                                        </p:tav>
                                      </p:tavLst>
                                    </p:anim>
                                    <p:set>
                                      <p:cBhvr>
                                        <p:cTn id="21" dur="80"/>
                                        <p:tgtEl>
                                          <p:spTgt spid="21507">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50825" y="260350"/>
            <a:ext cx="8229600" cy="792163"/>
          </a:xfrm>
        </p:spPr>
        <p:txBody>
          <a:bodyPr/>
          <a:lstStyle/>
          <a:p>
            <a:pPr marL="838200" indent="-838200" eaLnBrk="1" fontAlgn="auto" hangingPunct="1">
              <a:spcAft>
                <a:spcPts val="0"/>
              </a:spcAft>
              <a:buClr>
                <a:schemeClr val="accent1">
                  <a:lumMod val="75000"/>
                </a:schemeClr>
              </a:buClr>
              <a:buFontTx/>
              <a:buAutoNum type="arabicPeriod" startAt="5"/>
              <a:defRPr/>
            </a:pPr>
            <a:r>
              <a:rPr lang="fr-FR" sz="2400" b="1" u="sng" dirty="0">
                <a:solidFill>
                  <a:schemeClr val="hlink"/>
                </a:solidFill>
                <a:latin typeface="Papyrus" pitchFamily="66" charset="0"/>
              </a:rPr>
              <a:t>Établir un lien entre deux tables</a:t>
            </a:r>
            <a:r>
              <a:rPr lang="fr-FR" sz="2400" dirty="0">
                <a:solidFill>
                  <a:schemeClr val="hlink"/>
                </a:solidFill>
                <a:latin typeface="Papyrus" pitchFamily="66" charset="0"/>
              </a:rPr>
              <a:t> :</a:t>
            </a:r>
          </a:p>
        </p:txBody>
      </p:sp>
      <p:sp>
        <p:nvSpPr>
          <p:cNvPr id="22531" name="Rectangle 3"/>
          <p:cNvSpPr>
            <a:spLocks noGrp="1" noChangeArrowheads="1"/>
          </p:cNvSpPr>
          <p:nvPr>
            <p:ph sz="quarter" idx="1"/>
          </p:nvPr>
        </p:nvSpPr>
        <p:spPr>
          <a:xfrm>
            <a:off x="457200" y="1196975"/>
            <a:ext cx="7467600" cy="5276850"/>
          </a:xfrm>
        </p:spPr>
        <p:txBody>
          <a:bodyPr>
            <a:normAutofit/>
          </a:bodyPr>
          <a:lstStyle/>
          <a:p>
            <a:pPr marL="93663" indent="-3175" eaLnBrk="1" fontAlgn="auto" hangingPunct="1">
              <a:spcAft>
                <a:spcPts val="0"/>
              </a:spcAft>
              <a:buFont typeface="Wingdings"/>
              <a:buNone/>
              <a:defRPr/>
            </a:pPr>
            <a:endParaRPr lang="fr-FR" sz="5400" dirty="0" smtClean="0">
              <a:solidFill>
                <a:srgbClr val="FF99CC"/>
              </a:solidFill>
              <a:latin typeface="Comic Sans MS" pitchFamily="66" charset="0"/>
            </a:endParaRPr>
          </a:p>
          <a:p>
            <a:pPr marL="93663" indent="-3175" eaLnBrk="1" fontAlgn="auto" hangingPunct="1">
              <a:spcAft>
                <a:spcPts val="0"/>
              </a:spcAft>
              <a:buFont typeface="Wingdings"/>
              <a:buNone/>
              <a:defRPr/>
            </a:pPr>
            <a:r>
              <a:rPr lang="fr-FR" sz="5400" dirty="0" smtClean="0">
                <a:solidFill>
                  <a:srgbClr val="FF99CC"/>
                </a:solidFill>
                <a:latin typeface="Comic Sans MS" pitchFamily="66" charset="0"/>
              </a:rPr>
              <a:t>TP n°1/</a:t>
            </a:r>
            <a:br>
              <a:rPr lang="fr-FR" sz="5400" dirty="0" smtClean="0">
                <a:solidFill>
                  <a:srgbClr val="FF99CC"/>
                </a:solidFill>
                <a:latin typeface="Comic Sans MS" pitchFamily="66" charset="0"/>
              </a:rPr>
            </a:br>
            <a:r>
              <a:rPr lang="fr-FR" sz="5400" dirty="0" smtClean="0">
                <a:solidFill>
                  <a:srgbClr val="FF99CC"/>
                </a:solidFill>
                <a:latin typeface="Comic Sans MS" pitchFamily="66" charset="0"/>
              </a:rPr>
              <a:t>Question n°4</a:t>
            </a:r>
            <a:endParaRPr lang="fr-FR" sz="5400" dirty="0" smtClean="0"/>
          </a:p>
          <a:p>
            <a:pPr marL="274320" indent="-274320" eaLnBrk="1" fontAlgn="auto" hangingPunct="1">
              <a:spcAft>
                <a:spcPts val="0"/>
              </a:spcAft>
              <a:buFontTx/>
              <a:buNone/>
              <a:defRPr/>
            </a:pPr>
            <a:endParaRPr lang="fr-FR" sz="5400" dirty="0"/>
          </a:p>
        </p:txBody>
      </p:sp>
      <p:sp>
        <p:nvSpPr>
          <p:cNvPr id="22532" name="Espace réservé du numéro de diapositive 6"/>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CFBB8819-547F-411E-B896-7F573BCDE55E}" type="slidenum">
              <a:rPr lang="fr-FR" smtClean="0"/>
              <a:pPr/>
              <a:t>13</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checkerboard(across)">
                                      <p:cBhvr>
                                        <p:cTn id="7" dur="5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22531">
                                            <p:txEl>
                                              <p:pRg st="1" end="1"/>
                                            </p:txEl>
                                          </p:spTgt>
                                        </p:tgtEl>
                                        <p:attrNameLst>
                                          <p:attrName>style.visibility</p:attrName>
                                        </p:attrNameLst>
                                      </p:cBhvr>
                                      <p:to>
                                        <p:strVal val="visible"/>
                                      </p:to>
                                    </p:set>
                                    <p:anim calcmode="discrete" valueType="clr">
                                      <p:cBhvr override="childStyle">
                                        <p:cTn id="12" dur="80"/>
                                        <p:tgtEl>
                                          <p:spTgt spid="22531">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2531">
                                            <p:txEl>
                                              <p:pRg st="1" end="1"/>
                                            </p:txEl>
                                          </p:spTgt>
                                        </p:tgtEl>
                                        <p:attrNameLst>
                                          <p:attrName>fillcolor</p:attrName>
                                        </p:attrNameLst>
                                      </p:cBhvr>
                                      <p:tavLst>
                                        <p:tav tm="0">
                                          <p:val>
                                            <p:clrVal>
                                              <a:schemeClr val="accent2"/>
                                            </p:clrVal>
                                          </p:val>
                                        </p:tav>
                                        <p:tav tm="50000">
                                          <p:val>
                                            <p:clrVal>
                                              <a:schemeClr val="hlink"/>
                                            </p:clrVal>
                                          </p:val>
                                        </p:tav>
                                      </p:tavLst>
                                    </p:anim>
                                    <p:set>
                                      <p:cBhvr>
                                        <p:cTn id="14" dur="80"/>
                                        <p:tgtEl>
                                          <p:spTgt spid="22531">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7B09AA55-F6E5-4EC4-AD57-B57127410CB0}" type="slidenum">
              <a:rPr lang="fr-FR" smtClean="0"/>
              <a:pPr/>
              <a:t>14</a:t>
            </a:fld>
            <a:endParaRPr lang="fr-FR" smtClean="0"/>
          </a:p>
        </p:txBody>
      </p:sp>
      <p:sp>
        <p:nvSpPr>
          <p:cNvPr id="8" name="Rectangle 4"/>
          <p:cNvSpPr>
            <a:spLocks noGrp="1" noChangeArrowheads="1"/>
          </p:cNvSpPr>
          <p:nvPr>
            <p:ph sz="quarter" idx="1"/>
          </p:nvPr>
        </p:nvSpPr>
        <p:spPr>
          <a:xfrm>
            <a:off x="457200" y="260350"/>
            <a:ext cx="7643813" cy="6213475"/>
          </a:xfrm>
          <a:solidFill>
            <a:schemeClr val="bg2"/>
          </a:solidFill>
          <a:ln>
            <a:pattFill prst="lgConfetti">
              <a:fgClr>
                <a:schemeClr val="accent1"/>
              </a:fgClr>
              <a:bgClr>
                <a:schemeClr val="accent2"/>
              </a:bgClr>
            </a:pattFill>
          </a:ln>
        </p:spPr>
        <p:txBody>
          <a:bodyPr>
            <a:normAutofit lnSpcReduction="10000"/>
          </a:bodyPr>
          <a:lstStyle/>
          <a:p>
            <a:pPr marL="609600" indent="-609600" eaLnBrk="1" fontAlgn="auto" hangingPunct="1">
              <a:spcBef>
                <a:spcPct val="20000"/>
              </a:spcBef>
              <a:spcAft>
                <a:spcPts val="0"/>
              </a:spcAft>
              <a:buClr>
                <a:schemeClr val="bg2">
                  <a:lumMod val="25000"/>
                </a:schemeClr>
              </a:buClr>
              <a:buFont typeface="Wingdings 2" pitchFamily="18" charset="2"/>
              <a:buChar char="R"/>
              <a:defRPr/>
            </a:pPr>
            <a:r>
              <a:rPr lang="fr-FR" sz="2800" dirty="0">
                <a:solidFill>
                  <a:srgbClr val="FF3300"/>
                </a:solidFill>
              </a:rPr>
              <a:t>Choisir l’option ‘Relation’ du menu ‘Outil’ ;</a:t>
            </a:r>
          </a:p>
          <a:p>
            <a:pPr marL="609600" indent="-609600" eaLnBrk="1" fontAlgn="auto" hangingPunct="1">
              <a:spcBef>
                <a:spcPct val="20000"/>
              </a:spcBef>
              <a:spcAft>
                <a:spcPts val="0"/>
              </a:spcAft>
              <a:buClr>
                <a:schemeClr val="bg2">
                  <a:lumMod val="25000"/>
                </a:schemeClr>
              </a:buClr>
              <a:buFont typeface="Wingdings 2" pitchFamily="18" charset="2"/>
              <a:buChar char="R"/>
              <a:defRPr/>
            </a:pPr>
            <a:r>
              <a:rPr lang="fr-FR" sz="2800" dirty="0">
                <a:solidFill>
                  <a:srgbClr val="FF3300"/>
                </a:solidFill>
              </a:rPr>
              <a:t>Sélectionner les tables et appuyer ‘Ajouter’ ;</a:t>
            </a:r>
          </a:p>
          <a:p>
            <a:pPr marL="609600" indent="-609600" eaLnBrk="1" fontAlgn="auto" hangingPunct="1">
              <a:spcBef>
                <a:spcPct val="20000"/>
              </a:spcBef>
              <a:spcAft>
                <a:spcPts val="0"/>
              </a:spcAft>
              <a:buClr>
                <a:schemeClr val="bg2">
                  <a:lumMod val="25000"/>
                </a:schemeClr>
              </a:buClr>
              <a:buFont typeface="Wingdings 2" pitchFamily="18" charset="2"/>
              <a:buChar char="R"/>
              <a:defRPr/>
            </a:pPr>
            <a:r>
              <a:rPr lang="fr-FR" sz="2800" dirty="0">
                <a:solidFill>
                  <a:srgbClr val="FF3300"/>
                </a:solidFill>
              </a:rPr>
              <a:t>Fermer la fenêtre. Une autre fenêtre apparaît contenant les tables sélectionnées ;</a:t>
            </a:r>
          </a:p>
          <a:p>
            <a:pPr marL="609600" indent="-609600" eaLnBrk="1" fontAlgn="auto" hangingPunct="1">
              <a:spcBef>
                <a:spcPct val="20000"/>
              </a:spcBef>
              <a:spcAft>
                <a:spcPts val="0"/>
              </a:spcAft>
              <a:buClr>
                <a:schemeClr val="bg2">
                  <a:lumMod val="25000"/>
                </a:schemeClr>
              </a:buClr>
              <a:buFont typeface="Wingdings 2" pitchFamily="18" charset="2"/>
              <a:buChar char="R"/>
              <a:defRPr/>
            </a:pPr>
            <a:r>
              <a:rPr lang="fr-FR" sz="2800" dirty="0">
                <a:solidFill>
                  <a:srgbClr val="FF3300"/>
                </a:solidFill>
              </a:rPr>
              <a:t>Avec la souris, cliquer sur la colonne qui constitue la clé étrangère, puis pointer la souris, en maintenant le bouton enfoncé, sur la colonne qui constitue la clé primaire de l’autre table ;</a:t>
            </a:r>
          </a:p>
          <a:p>
            <a:pPr marL="609600" indent="-609600" eaLnBrk="1" fontAlgn="auto" hangingPunct="1">
              <a:spcBef>
                <a:spcPct val="20000"/>
              </a:spcBef>
              <a:spcAft>
                <a:spcPts val="0"/>
              </a:spcAft>
              <a:buClr>
                <a:schemeClr val="bg2">
                  <a:lumMod val="25000"/>
                </a:schemeClr>
              </a:buClr>
              <a:buFont typeface="Wingdings 2" pitchFamily="18" charset="2"/>
              <a:buChar char="R"/>
              <a:defRPr/>
            </a:pPr>
            <a:r>
              <a:rPr lang="fr-FR" sz="2800" dirty="0">
                <a:solidFill>
                  <a:srgbClr val="FF3300"/>
                </a:solidFill>
              </a:rPr>
              <a:t>Dans la fenêtre qui s’affiche, cocher les options voulues et choisir le bouton ‘Créer’.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8">
                                            <p:txEl>
                                              <p:pRg st="0" end="0"/>
                                            </p:txEl>
                                          </p:spTgt>
                                        </p:tgtEl>
                                        <p:attrNameLst>
                                          <p:attrName>style.visibility</p:attrName>
                                        </p:attrNameLst>
                                      </p:cBhvr>
                                      <p:to>
                                        <p:strVal val="visible"/>
                                      </p:to>
                                    </p:set>
                                    <p:anim calcmode="discrete" valueType="clr">
                                      <p:cBhvr override="childStyle">
                                        <p:cTn id="7" dur="80"/>
                                        <p:tgtEl>
                                          <p:spTgt spid="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8">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8">
                                            <p:txEl>
                                              <p:pRg st="1" end="1"/>
                                            </p:txEl>
                                          </p:spTgt>
                                        </p:tgtEl>
                                        <p:attrNameLst>
                                          <p:attrName>style.visibility</p:attrName>
                                        </p:attrNameLst>
                                      </p:cBhvr>
                                      <p:to>
                                        <p:strVal val="visible"/>
                                      </p:to>
                                    </p:set>
                                    <p:anim calcmode="discrete" valueType="clr">
                                      <p:cBhvr override="childStyle">
                                        <p:cTn id="14" dur="80"/>
                                        <p:tgtEl>
                                          <p:spTgt spid="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8">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8">
                                            <p:txEl>
                                              <p:pRg st="2" end="2"/>
                                            </p:txEl>
                                          </p:spTgt>
                                        </p:tgtEl>
                                        <p:attrNameLst>
                                          <p:attrName>style.visibility</p:attrName>
                                        </p:attrNameLst>
                                      </p:cBhvr>
                                      <p:to>
                                        <p:strVal val="visible"/>
                                      </p:to>
                                    </p:set>
                                    <p:anim calcmode="discrete" valueType="clr">
                                      <p:cBhvr override="childStyle">
                                        <p:cTn id="21" dur="80"/>
                                        <p:tgtEl>
                                          <p:spTgt spid="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8">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8">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8">
                                            <p:txEl>
                                              <p:pRg st="3" end="3"/>
                                            </p:txEl>
                                          </p:spTgt>
                                        </p:tgtEl>
                                        <p:attrNameLst>
                                          <p:attrName>style.visibility</p:attrName>
                                        </p:attrNameLst>
                                      </p:cBhvr>
                                      <p:to>
                                        <p:strVal val="visible"/>
                                      </p:to>
                                    </p:set>
                                    <p:anim calcmode="discrete" valueType="clr">
                                      <p:cBhvr override="childStyle">
                                        <p:cTn id="28" dur="80"/>
                                        <p:tgtEl>
                                          <p:spTgt spid="8">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8">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8">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8">
                                            <p:txEl>
                                              <p:pRg st="4" end="4"/>
                                            </p:txEl>
                                          </p:spTgt>
                                        </p:tgtEl>
                                        <p:attrNameLst>
                                          <p:attrName>style.visibility</p:attrName>
                                        </p:attrNameLst>
                                      </p:cBhvr>
                                      <p:to>
                                        <p:strVal val="visible"/>
                                      </p:to>
                                    </p:set>
                                    <p:anim calcmode="discrete" valueType="clr">
                                      <p:cBhvr override="childStyle">
                                        <p:cTn id="35" dur="80"/>
                                        <p:tgtEl>
                                          <p:spTgt spid="8">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8">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8">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pPr marL="1016000" indent="-1016000" eaLnBrk="1" fontAlgn="auto" hangingPunct="1">
              <a:spcAft>
                <a:spcPts val="0"/>
              </a:spcAft>
              <a:buClr>
                <a:srgbClr val="FF66FF"/>
              </a:buClr>
              <a:buFontTx/>
              <a:buAutoNum type="romanUcPeriod" startAt="3"/>
              <a:defRPr/>
            </a:pPr>
            <a:r>
              <a:rPr lang="fr-FR" sz="3200" b="1" u="sng" dirty="0">
                <a:solidFill>
                  <a:schemeClr val="accent2"/>
                </a:solidFill>
                <a:latin typeface="Bradley Hand ITC" pitchFamily="66" charset="0"/>
              </a:rPr>
              <a:t>Modification de la structure de la base de données en mode assisté</a:t>
            </a:r>
            <a:r>
              <a:rPr lang="fr-FR" sz="3200" b="1" dirty="0">
                <a:solidFill>
                  <a:schemeClr val="accent2"/>
                </a:solidFill>
                <a:latin typeface="Bradley Hand ITC" pitchFamily="66" charset="0"/>
              </a:rPr>
              <a:t> :</a:t>
            </a:r>
          </a:p>
        </p:txBody>
      </p:sp>
      <p:sp>
        <p:nvSpPr>
          <p:cNvPr id="25603" name="Rectangle 3"/>
          <p:cNvSpPr>
            <a:spLocks noGrp="1" noChangeArrowheads="1"/>
          </p:cNvSpPr>
          <p:nvPr>
            <p:ph sz="quarter" idx="1"/>
          </p:nvPr>
        </p:nvSpPr>
        <p:spPr>
          <a:xfrm>
            <a:off x="457200" y="1600200"/>
            <a:ext cx="7467600" cy="4873625"/>
          </a:xfrm>
        </p:spPr>
        <p:txBody>
          <a:bodyPr/>
          <a:lstStyle/>
          <a:p>
            <a:pPr marL="609600" indent="-609600" eaLnBrk="1" hangingPunct="1">
              <a:lnSpc>
                <a:spcPct val="90000"/>
              </a:lnSpc>
              <a:buFontTx/>
              <a:buAutoNum type="arabicPeriod"/>
            </a:pPr>
            <a:r>
              <a:rPr lang="fr-FR" b="1" u="sng" smtClean="0">
                <a:solidFill>
                  <a:schemeClr val="hlink"/>
                </a:solidFill>
                <a:latin typeface="Papyrus" pitchFamily="66" charset="0"/>
              </a:rPr>
              <a:t>Introduction</a:t>
            </a:r>
            <a:r>
              <a:rPr lang="fr-FR" smtClean="0">
                <a:solidFill>
                  <a:schemeClr val="hlink"/>
                </a:solidFill>
                <a:latin typeface="Papyrus" pitchFamily="66" charset="0"/>
              </a:rPr>
              <a:t> :</a:t>
            </a:r>
          </a:p>
          <a:p>
            <a:pPr marL="609600" indent="-609600" eaLnBrk="1" hangingPunct="1">
              <a:lnSpc>
                <a:spcPct val="90000"/>
              </a:lnSpc>
              <a:buFontTx/>
              <a:buNone/>
            </a:pPr>
            <a:r>
              <a:rPr lang="fr-FR" smtClean="0"/>
              <a:t>La base de données déjà créée, peut être modifiée. </a:t>
            </a:r>
          </a:p>
          <a:p>
            <a:pPr marL="609600" indent="-609600" eaLnBrk="1" hangingPunct="1">
              <a:lnSpc>
                <a:spcPct val="90000"/>
              </a:lnSpc>
              <a:buFontTx/>
              <a:buNone/>
            </a:pPr>
            <a:r>
              <a:rPr lang="fr-FR" smtClean="0"/>
              <a:t>Les modifications qu’on peut apporter sont :</a:t>
            </a:r>
          </a:p>
          <a:p>
            <a:pPr marL="609600" indent="-609600" eaLnBrk="1" hangingPunct="1">
              <a:lnSpc>
                <a:spcPct val="90000"/>
              </a:lnSpc>
              <a:buClr>
                <a:srgbClr val="CC00FF"/>
              </a:buClr>
              <a:buFont typeface="Wingdings 2" pitchFamily="18" charset="2"/>
              <a:buChar char=""/>
            </a:pPr>
            <a:r>
              <a:rPr lang="fr-FR" smtClean="0"/>
              <a:t>Ajout de colonnes à une table ;</a:t>
            </a:r>
          </a:p>
          <a:p>
            <a:pPr marL="609600" indent="-609600" eaLnBrk="1" hangingPunct="1">
              <a:lnSpc>
                <a:spcPct val="90000"/>
              </a:lnSpc>
              <a:buClr>
                <a:srgbClr val="CC00FF"/>
              </a:buClr>
              <a:buFont typeface="Wingdings 2" pitchFamily="18" charset="2"/>
              <a:buChar char=""/>
            </a:pPr>
            <a:r>
              <a:rPr lang="fr-FR" smtClean="0"/>
              <a:t>Suppression de colonnes à une table ;</a:t>
            </a:r>
          </a:p>
          <a:p>
            <a:pPr marL="609600" indent="-609600" eaLnBrk="1" hangingPunct="1">
              <a:lnSpc>
                <a:spcPct val="90000"/>
              </a:lnSpc>
              <a:buClr>
                <a:srgbClr val="CC00FF"/>
              </a:buClr>
              <a:buFont typeface="Wingdings 2" pitchFamily="18" charset="2"/>
              <a:buChar char=""/>
            </a:pPr>
            <a:r>
              <a:rPr lang="fr-FR" smtClean="0"/>
              <a:t>Modification des caractéristiques d’une colonne ;</a:t>
            </a:r>
          </a:p>
          <a:p>
            <a:pPr marL="609600" indent="-609600" eaLnBrk="1" hangingPunct="1">
              <a:lnSpc>
                <a:spcPct val="90000"/>
              </a:lnSpc>
              <a:buClr>
                <a:srgbClr val="CC00FF"/>
              </a:buClr>
              <a:buFont typeface="Wingdings 2" pitchFamily="18" charset="2"/>
              <a:buChar char=""/>
            </a:pPr>
            <a:r>
              <a:rPr lang="fr-FR" smtClean="0"/>
              <a:t>Modification de la clé primaire d’une table ;</a:t>
            </a:r>
          </a:p>
          <a:p>
            <a:pPr marL="609600" indent="-609600" eaLnBrk="1" hangingPunct="1">
              <a:lnSpc>
                <a:spcPct val="90000"/>
              </a:lnSpc>
              <a:buClr>
                <a:srgbClr val="CC00FF"/>
              </a:buClr>
              <a:buFont typeface="Wingdings 2" pitchFamily="18" charset="2"/>
              <a:buChar char=""/>
            </a:pPr>
            <a:r>
              <a:rPr lang="fr-FR" smtClean="0"/>
              <a:t>Suppression d’une table ;</a:t>
            </a:r>
          </a:p>
          <a:p>
            <a:pPr marL="609600" indent="-609600" eaLnBrk="1" hangingPunct="1">
              <a:lnSpc>
                <a:spcPct val="90000"/>
              </a:lnSpc>
              <a:buClr>
                <a:srgbClr val="CC00FF"/>
              </a:buClr>
              <a:buFont typeface="Wingdings 2" pitchFamily="18" charset="2"/>
              <a:buChar char=""/>
            </a:pPr>
            <a:r>
              <a:rPr lang="fr-FR" smtClean="0"/>
              <a:t>Suppression d’une base de données.</a:t>
            </a:r>
            <a:endParaRPr lang="fr-FR" smtClean="0">
              <a:solidFill>
                <a:schemeClr val="hlink"/>
              </a:solidFill>
              <a:latin typeface="Papyrus" pitchFamily="66" charset="0"/>
            </a:endParaRPr>
          </a:p>
          <a:p>
            <a:pPr marL="609600" indent="-609600" eaLnBrk="1" hangingPunct="1">
              <a:lnSpc>
                <a:spcPct val="90000"/>
              </a:lnSpc>
              <a:buFontTx/>
              <a:buNone/>
            </a:pPr>
            <a:endParaRPr lang="fr-FR" smtClean="0"/>
          </a:p>
        </p:txBody>
      </p:sp>
      <p:sp>
        <p:nvSpPr>
          <p:cNvPr id="24580"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0D157B67-AD96-41CF-9E87-BF5ED866407C}" type="slidenum">
              <a:rPr lang="fr-FR" smtClean="0"/>
              <a:pPr/>
              <a:t>15</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checkerboard(across)">
                                      <p:cBhvr>
                                        <p:cTn id="7" dur="500"/>
                                        <p:tgtEl>
                                          <p:spTgt spid="2560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box(in)">
                                      <p:cBhvr>
                                        <p:cTn id="12" dur="500"/>
                                        <p:tgtEl>
                                          <p:spTgt spid="256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nodeType="clickEffect">
                                  <p:stCondLst>
                                    <p:cond delay="0"/>
                                  </p:stCondLst>
                                  <p:iterate type="lt">
                                    <p:tmPct val="50000"/>
                                  </p:iterate>
                                  <p:childTnLst>
                                    <p:set>
                                      <p:cBhvr>
                                        <p:cTn id="16" dur="1" fill="hold">
                                          <p:stCondLst>
                                            <p:cond delay="0"/>
                                          </p:stCondLst>
                                        </p:cTn>
                                        <p:tgtEl>
                                          <p:spTgt spid="25603">
                                            <p:txEl>
                                              <p:pRg st="1" end="1"/>
                                            </p:txEl>
                                          </p:spTgt>
                                        </p:tgtEl>
                                        <p:attrNameLst>
                                          <p:attrName>style.visibility</p:attrName>
                                        </p:attrNameLst>
                                      </p:cBhvr>
                                      <p:to>
                                        <p:strVal val="visible"/>
                                      </p:to>
                                    </p:set>
                                    <p:anim calcmode="discrete" valueType="clr">
                                      <p:cBhvr override="childStyle">
                                        <p:cTn id="17" dur="80"/>
                                        <p:tgtEl>
                                          <p:spTgt spid="2560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25603">
                                            <p:txEl>
                                              <p:pRg st="1" end="1"/>
                                            </p:txEl>
                                          </p:spTgt>
                                        </p:tgtEl>
                                        <p:attrNameLst>
                                          <p:attrName>fillcolor</p:attrName>
                                        </p:attrNameLst>
                                      </p:cBhvr>
                                      <p:tavLst>
                                        <p:tav tm="0">
                                          <p:val>
                                            <p:clrVal>
                                              <a:schemeClr val="accent2"/>
                                            </p:clrVal>
                                          </p:val>
                                        </p:tav>
                                        <p:tav tm="50000">
                                          <p:val>
                                            <p:clrVal>
                                              <a:schemeClr val="hlink"/>
                                            </p:clrVal>
                                          </p:val>
                                        </p:tav>
                                      </p:tavLst>
                                    </p:anim>
                                    <p:set>
                                      <p:cBhvr>
                                        <p:cTn id="19" dur="80"/>
                                        <p:tgtEl>
                                          <p:spTgt spid="25603">
                                            <p:txEl>
                                              <p:pRg st="1" end="1"/>
                                            </p:txEl>
                                          </p:spTgt>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nodeType="clickEffect">
                                  <p:stCondLst>
                                    <p:cond delay="0"/>
                                  </p:stCondLst>
                                  <p:iterate type="lt">
                                    <p:tmPct val="50000"/>
                                  </p:iterate>
                                  <p:childTnLst>
                                    <p:set>
                                      <p:cBhvr>
                                        <p:cTn id="23" dur="1" fill="hold">
                                          <p:stCondLst>
                                            <p:cond delay="0"/>
                                          </p:stCondLst>
                                        </p:cTn>
                                        <p:tgtEl>
                                          <p:spTgt spid="25603">
                                            <p:txEl>
                                              <p:pRg st="2" end="2"/>
                                            </p:txEl>
                                          </p:spTgt>
                                        </p:tgtEl>
                                        <p:attrNameLst>
                                          <p:attrName>style.visibility</p:attrName>
                                        </p:attrNameLst>
                                      </p:cBhvr>
                                      <p:to>
                                        <p:strVal val="visible"/>
                                      </p:to>
                                    </p:set>
                                    <p:anim calcmode="discrete" valueType="clr">
                                      <p:cBhvr override="childStyle">
                                        <p:cTn id="24" dur="80"/>
                                        <p:tgtEl>
                                          <p:spTgt spid="2560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25603">
                                            <p:txEl>
                                              <p:pRg st="2" end="2"/>
                                            </p:txEl>
                                          </p:spTgt>
                                        </p:tgtEl>
                                        <p:attrNameLst>
                                          <p:attrName>fillcolor</p:attrName>
                                        </p:attrNameLst>
                                      </p:cBhvr>
                                      <p:tavLst>
                                        <p:tav tm="0">
                                          <p:val>
                                            <p:clrVal>
                                              <a:schemeClr val="accent2"/>
                                            </p:clrVal>
                                          </p:val>
                                        </p:tav>
                                        <p:tav tm="50000">
                                          <p:val>
                                            <p:clrVal>
                                              <a:schemeClr val="hlink"/>
                                            </p:clrVal>
                                          </p:val>
                                        </p:tav>
                                      </p:tavLst>
                                    </p:anim>
                                    <p:set>
                                      <p:cBhvr>
                                        <p:cTn id="26" dur="80"/>
                                        <p:tgtEl>
                                          <p:spTgt spid="25603">
                                            <p:txEl>
                                              <p:pRg st="2" end="2"/>
                                            </p:txEl>
                                          </p:spTgt>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27" presetClass="entr" presetSubtype="0" fill="hold" nodeType="clickEffect">
                                  <p:stCondLst>
                                    <p:cond delay="0"/>
                                  </p:stCondLst>
                                  <p:iterate type="lt">
                                    <p:tmPct val="50000"/>
                                  </p:iterate>
                                  <p:childTnLst>
                                    <p:set>
                                      <p:cBhvr>
                                        <p:cTn id="30" dur="1" fill="hold">
                                          <p:stCondLst>
                                            <p:cond delay="0"/>
                                          </p:stCondLst>
                                        </p:cTn>
                                        <p:tgtEl>
                                          <p:spTgt spid="25603">
                                            <p:txEl>
                                              <p:pRg st="3" end="3"/>
                                            </p:txEl>
                                          </p:spTgt>
                                        </p:tgtEl>
                                        <p:attrNameLst>
                                          <p:attrName>style.visibility</p:attrName>
                                        </p:attrNameLst>
                                      </p:cBhvr>
                                      <p:to>
                                        <p:strVal val="visible"/>
                                      </p:to>
                                    </p:set>
                                    <p:anim calcmode="discrete" valueType="clr">
                                      <p:cBhvr override="childStyle">
                                        <p:cTn id="31" dur="80"/>
                                        <p:tgtEl>
                                          <p:spTgt spid="2560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25603">
                                            <p:txEl>
                                              <p:pRg st="3" end="3"/>
                                            </p:txEl>
                                          </p:spTgt>
                                        </p:tgtEl>
                                        <p:attrNameLst>
                                          <p:attrName>fillcolor</p:attrName>
                                        </p:attrNameLst>
                                      </p:cBhvr>
                                      <p:tavLst>
                                        <p:tav tm="0">
                                          <p:val>
                                            <p:clrVal>
                                              <a:schemeClr val="accent2"/>
                                            </p:clrVal>
                                          </p:val>
                                        </p:tav>
                                        <p:tav tm="50000">
                                          <p:val>
                                            <p:clrVal>
                                              <a:schemeClr val="hlink"/>
                                            </p:clrVal>
                                          </p:val>
                                        </p:tav>
                                      </p:tavLst>
                                    </p:anim>
                                    <p:set>
                                      <p:cBhvr>
                                        <p:cTn id="33" dur="80"/>
                                        <p:tgtEl>
                                          <p:spTgt spid="25603">
                                            <p:txEl>
                                              <p:pRg st="3" end="3"/>
                                            </p:txEl>
                                          </p:spTgt>
                                        </p:tgtEl>
                                        <p:attrNameLst>
                                          <p:attrName>fill.type</p:attrName>
                                        </p:attrNameLst>
                                      </p:cBhvr>
                                      <p:to>
                                        <p:strVal val="solid"/>
                                      </p:to>
                                    </p:se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nodeType="clickEffect">
                                  <p:stCondLst>
                                    <p:cond delay="0"/>
                                  </p:stCondLst>
                                  <p:iterate type="lt">
                                    <p:tmPct val="50000"/>
                                  </p:iterate>
                                  <p:childTnLst>
                                    <p:set>
                                      <p:cBhvr>
                                        <p:cTn id="37" dur="1" fill="hold">
                                          <p:stCondLst>
                                            <p:cond delay="0"/>
                                          </p:stCondLst>
                                        </p:cTn>
                                        <p:tgtEl>
                                          <p:spTgt spid="25603">
                                            <p:txEl>
                                              <p:pRg st="4" end="4"/>
                                            </p:txEl>
                                          </p:spTgt>
                                        </p:tgtEl>
                                        <p:attrNameLst>
                                          <p:attrName>style.visibility</p:attrName>
                                        </p:attrNameLst>
                                      </p:cBhvr>
                                      <p:to>
                                        <p:strVal val="visible"/>
                                      </p:to>
                                    </p:set>
                                    <p:anim calcmode="discrete" valueType="clr">
                                      <p:cBhvr override="childStyle">
                                        <p:cTn id="38" dur="80"/>
                                        <p:tgtEl>
                                          <p:spTgt spid="2560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25603">
                                            <p:txEl>
                                              <p:pRg st="4" end="4"/>
                                            </p:txEl>
                                          </p:spTgt>
                                        </p:tgtEl>
                                        <p:attrNameLst>
                                          <p:attrName>fillcolor</p:attrName>
                                        </p:attrNameLst>
                                      </p:cBhvr>
                                      <p:tavLst>
                                        <p:tav tm="0">
                                          <p:val>
                                            <p:clrVal>
                                              <a:schemeClr val="accent2"/>
                                            </p:clrVal>
                                          </p:val>
                                        </p:tav>
                                        <p:tav tm="50000">
                                          <p:val>
                                            <p:clrVal>
                                              <a:schemeClr val="hlink"/>
                                            </p:clrVal>
                                          </p:val>
                                        </p:tav>
                                      </p:tavLst>
                                    </p:anim>
                                    <p:set>
                                      <p:cBhvr>
                                        <p:cTn id="40" dur="80"/>
                                        <p:tgtEl>
                                          <p:spTgt spid="25603">
                                            <p:txEl>
                                              <p:pRg st="4" end="4"/>
                                            </p:txEl>
                                          </p:spTgt>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27" presetClass="entr" presetSubtype="0" fill="hold" nodeType="clickEffect">
                                  <p:stCondLst>
                                    <p:cond delay="0"/>
                                  </p:stCondLst>
                                  <p:iterate type="lt">
                                    <p:tmPct val="50000"/>
                                  </p:iterate>
                                  <p:childTnLst>
                                    <p:set>
                                      <p:cBhvr>
                                        <p:cTn id="44" dur="1" fill="hold">
                                          <p:stCondLst>
                                            <p:cond delay="0"/>
                                          </p:stCondLst>
                                        </p:cTn>
                                        <p:tgtEl>
                                          <p:spTgt spid="25603">
                                            <p:txEl>
                                              <p:pRg st="5" end="5"/>
                                            </p:txEl>
                                          </p:spTgt>
                                        </p:tgtEl>
                                        <p:attrNameLst>
                                          <p:attrName>style.visibility</p:attrName>
                                        </p:attrNameLst>
                                      </p:cBhvr>
                                      <p:to>
                                        <p:strVal val="visible"/>
                                      </p:to>
                                    </p:set>
                                    <p:anim calcmode="discrete" valueType="clr">
                                      <p:cBhvr override="childStyle">
                                        <p:cTn id="45" dur="80"/>
                                        <p:tgtEl>
                                          <p:spTgt spid="2560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6" dur="80"/>
                                        <p:tgtEl>
                                          <p:spTgt spid="25603">
                                            <p:txEl>
                                              <p:pRg st="5" end="5"/>
                                            </p:txEl>
                                          </p:spTgt>
                                        </p:tgtEl>
                                        <p:attrNameLst>
                                          <p:attrName>fillcolor</p:attrName>
                                        </p:attrNameLst>
                                      </p:cBhvr>
                                      <p:tavLst>
                                        <p:tav tm="0">
                                          <p:val>
                                            <p:clrVal>
                                              <a:schemeClr val="accent2"/>
                                            </p:clrVal>
                                          </p:val>
                                        </p:tav>
                                        <p:tav tm="50000">
                                          <p:val>
                                            <p:clrVal>
                                              <a:schemeClr val="hlink"/>
                                            </p:clrVal>
                                          </p:val>
                                        </p:tav>
                                      </p:tavLst>
                                    </p:anim>
                                    <p:set>
                                      <p:cBhvr>
                                        <p:cTn id="47" dur="80"/>
                                        <p:tgtEl>
                                          <p:spTgt spid="25603">
                                            <p:txEl>
                                              <p:pRg st="5" end="5"/>
                                            </p:txEl>
                                          </p:spTgt>
                                        </p:tgtEl>
                                        <p:attrNameLst>
                                          <p:attrName>fill.type</p:attrName>
                                        </p:attrNameLst>
                                      </p:cBhvr>
                                      <p:to>
                                        <p:strVal val="solid"/>
                                      </p:to>
                                    </p:set>
                                  </p:childTnLst>
                                </p:cTn>
                              </p:par>
                            </p:childTnLst>
                          </p:cTn>
                        </p:par>
                      </p:childTnLst>
                    </p:cTn>
                  </p:par>
                  <p:par>
                    <p:cTn id="48" fill="hold">
                      <p:stCondLst>
                        <p:cond delay="indefinite"/>
                      </p:stCondLst>
                      <p:childTnLst>
                        <p:par>
                          <p:cTn id="49" fill="hold">
                            <p:stCondLst>
                              <p:cond delay="0"/>
                            </p:stCondLst>
                            <p:childTnLst>
                              <p:par>
                                <p:cTn id="50" presetID="27" presetClass="entr" presetSubtype="0" fill="hold" nodeType="clickEffect">
                                  <p:stCondLst>
                                    <p:cond delay="0"/>
                                  </p:stCondLst>
                                  <p:iterate type="lt">
                                    <p:tmPct val="50000"/>
                                  </p:iterate>
                                  <p:childTnLst>
                                    <p:set>
                                      <p:cBhvr>
                                        <p:cTn id="51" dur="1" fill="hold">
                                          <p:stCondLst>
                                            <p:cond delay="0"/>
                                          </p:stCondLst>
                                        </p:cTn>
                                        <p:tgtEl>
                                          <p:spTgt spid="25603">
                                            <p:txEl>
                                              <p:pRg st="6" end="6"/>
                                            </p:txEl>
                                          </p:spTgt>
                                        </p:tgtEl>
                                        <p:attrNameLst>
                                          <p:attrName>style.visibility</p:attrName>
                                        </p:attrNameLst>
                                      </p:cBhvr>
                                      <p:to>
                                        <p:strVal val="visible"/>
                                      </p:to>
                                    </p:set>
                                    <p:anim calcmode="discrete" valueType="clr">
                                      <p:cBhvr override="childStyle">
                                        <p:cTn id="52" dur="80"/>
                                        <p:tgtEl>
                                          <p:spTgt spid="2560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3" dur="80"/>
                                        <p:tgtEl>
                                          <p:spTgt spid="25603">
                                            <p:txEl>
                                              <p:pRg st="6" end="6"/>
                                            </p:txEl>
                                          </p:spTgt>
                                        </p:tgtEl>
                                        <p:attrNameLst>
                                          <p:attrName>fillcolor</p:attrName>
                                        </p:attrNameLst>
                                      </p:cBhvr>
                                      <p:tavLst>
                                        <p:tav tm="0">
                                          <p:val>
                                            <p:clrVal>
                                              <a:schemeClr val="accent2"/>
                                            </p:clrVal>
                                          </p:val>
                                        </p:tav>
                                        <p:tav tm="50000">
                                          <p:val>
                                            <p:clrVal>
                                              <a:schemeClr val="hlink"/>
                                            </p:clrVal>
                                          </p:val>
                                        </p:tav>
                                      </p:tavLst>
                                    </p:anim>
                                    <p:set>
                                      <p:cBhvr>
                                        <p:cTn id="54" dur="80"/>
                                        <p:tgtEl>
                                          <p:spTgt spid="25603">
                                            <p:txEl>
                                              <p:pRg st="6" end="6"/>
                                            </p:txEl>
                                          </p:spTgt>
                                        </p:tgtEl>
                                        <p:attrNameLst>
                                          <p:attrName>fill.type</p:attrName>
                                        </p:attrNameLst>
                                      </p:cBhvr>
                                      <p:to>
                                        <p:strVal val="solid"/>
                                      </p:to>
                                    </p:set>
                                  </p:childTnLst>
                                </p:cTn>
                              </p:par>
                            </p:childTnLst>
                          </p:cTn>
                        </p:par>
                      </p:childTnLst>
                    </p:cTn>
                  </p:par>
                  <p:par>
                    <p:cTn id="55" fill="hold">
                      <p:stCondLst>
                        <p:cond delay="indefinite"/>
                      </p:stCondLst>
                      <p:childTnLst>
                        <p:par>
                          <p:cTn id="56" fill="hold">
                            <p:stCondLst>
                              <p:cond delay="0"/>
                            </p:stCondLst>
                            <p:childTnLst>
                              <p:par>
                                <p:cTn id="57" presetID="27" presetClass="entr" presetSubtype="0" fill="hold" nodeType="clickEffect">
                                  <p:stCondLst>
                                    <p:cond delay="0"/>
                                  </p:stCondLst>
                                  <p:iterate type="lt">
                                    <p:tmPct val="50000"/>
                                  </p:iterate>
                                  <p:childTnLst>
                                    <p:set>
                                      <p:cBhvr>
                                        <p:cTn id="58" dur="1" fill="hold">
                                          <p:stCondLst>
                                            <p:cond delay="0"/>
                                          </p:stCondLst>
                                        </p:cTn>
                                        <p:tgtEl>
                                          <p:spTgt spid="25603">
                                            <p:txEl>
                                              <p:pRg st="7" end="7"/>
                                            </p:txEl>
                                          </p:spTgt>
                                        </p:tgtEl>
                                        <p:attrNameLst>
                                          <p:attrName>style.visibility</p:attrName>
                                        </p:attrNameLst>
                                      </p:cBhvr>
                                      <p:to>
                                        <p:strVal val="visible"/>
                                      </p:to>
                                    </p:set>
                                    <p:anim calcmode="discrete" valueType="clr">
                                      <p:cBhvr override="childStyle">
                                        <p:cTn id="59" dur="80"/>
                                        <p:tgtEl>
                                          <p:spTgt spid="2560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0" dur="80"/>
                                        <p:tgtEl>
                                          <p:spTgt spid="25603">
                                            <p:txEl>
                                              <p:pRg st="7" end="7"/>
                                            </p:txEl>
                                          </p:spTgt>
                                        </p:tgtEl>
                                        <p:attrNameLst>
                                          <p:attrName>fillcolor</p:attrName>
                                        </p:attrNameLst>
                                      </p:cBhvr>
                                      <p:tavLst>
                                        <p:tav tm="0">
                                          <p:val>
                                            <p:clrVal>
                                              <a:schemeClr val="accent2"/>
                                            </p:clrVal>
                                          </p:val>
                                        </p:tav>
                                        <p:tav tm="50000">
                                          <p:val>
                                            <p:clrVal>
                                              <a:schemeClr val="hlink"/>
                                            </p:clrVal>
                                          </p:val>
                                        </p:tav>
                                      </p:tavLst>
                                    </p:anim>
                                    <p:set>
                                      <p:cBhvr>
                                        <p:cTn id="61" dur="80"/>
                                        <p:tgtEl>
                                          <p:spTgt spid="25603">
                                            <p:txEl>
                                              <p:pRg st="7" end="7"/>
                                            </p:txEl>
                                          </p:spTgt>
                                        </p:tgtEl>
                                        <p:attrNameLst>
                                          <p:attrName>fill.type</p:attrName>
                                        </p:attrNameLst>
                                      </p:cBhvr>
                                      <p:to>
                                        <p:strVal val="solid"/>
                                      </p:to>
                                    </p:set>
                                  </p:childTnLst>
                                </p:cTn>
                              </p:par>
                            </p:childTnLst>
                          </p:cTn>
                        </p:par>
                      </p:childTnLst>
                    </p:cTn>
                  </p:par>
                  <p:par>
                    <p:cTn id="62" fill="hold">
                      <p:stCondLst>
                        <p:cond delay="indefinite"/>
                      </p:stCondLst>
                      <p:childTnLst>
                        <p:par>
                          <p:cTn id="63" fill="hold">
                            <p:stCondLst>
                              <p:cond delay="0"/>
                            </p:stCondLst>
                            <p:childTnLst>
                              <p:par>
                                <p:cTn id="64" presetID="27" presetClass="entr" presetSubtype="0" fill="hold" nodeType="clickEffect">
                                  <p:stCondLst>
                                    <p:cond delay="0"/>
                                  </p:stCondLst>
                                  <p:iterate type="lt">
                                    <p:tmPct val="50000"/>
                                  </p:iterate>
                                  <p:childTnLst>
                                    <p:set>
                                      <p:cBhvr>
                                        <p:cTn id="65" dur="1" fill="hold">
                                          <p:stCondLst>
                                            <p:cond delay="0"/>
                                          </p:stCondLst>
                                        </p:cTn>
                                        <p:tgtEl>
                                          <p:spTgt spid="25603">
                                            <p:txEl>
                                              <p:pRg st="8" end="8"/>
                                            </p:txEl>
                                          </p:spTgt>
                                        </p:tgtEl>
                                        <p:attrNameLst>
                                          <p:attrName>style.visibility</p:attrName>
                                        </p:attrNameLst>
                                      </p:cBhvr>
                                      <p:to>
                                        <p:strVal val="visible"/>
                                      </p:to>
                                    </p:set>
                                    <p:anim calcmode="discrete" valueType="clr">
                                      <p:cBhvr override="childStyle">
                                        <p:cTn id="66" dur="80"/>
                                        <p:tgtEl>
                                          <p:spTgt spid="2560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7" dur="80"/>
                                        <p:tgtEl>
                                          <p:spTgt spid="25603">
                                            <p:txEl>
                                              <p:pRg st="8" end="8"/>
                                            </p:txEl>
                                          </p:spTgt>
                                        </p:tgtEl>
                                        <p:attrNameLst>
                                          <p:attrName>fillcolor</p:attrName>
                                        </p:attrNameLst>
                                      </p:cBhvr>
                                      <p:tavLst>
                                        <p:tav tm="0">
                                          <p:val>
                                            <p:clrVal>
                                              <a:schemeClr val="accent2"/>
                                            </p:clrVal>
                                          </p:val>
                                        </p:tav>
                                        <p:tav tm="50000">
                                          <p:val>
                                            <p:clrVal>
                                              <a:schemeClr val="hlink"/>
                                            </p:clrVal>
                                          </p:val>
                                        </p:tav>
                                      </p:tavLst>
                                    </p:anim>
                                    <p:set>
                                      <p:cBhvr>
                                        <p:cTn id="68" dur="80"/>
                                        <p:tgtEl>
                                          <p:spTgt spid="25603">
                                            <p:txEl>
                                              <p:pRg st="8" end="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marL="838200" indent="-838200" eaLnBrk="1" fontAlgn="auto" hangingPunct="1">
              <a:spcAft>
                <a:spcPts val="0"/>
              </a:spcAft>
              <a:buClr>
                <a:schemeClr val="accent1">
                  <a:lumMod val="75000"/>
                </a:schemeClr>
              </a:buClr>
              <a:buFontTx/>
              <a:buAutoNum type="arabicPeriod" startAt="2"/>
              <a:defRPr/>
            </a:pPr>
            <a:r>
              <a:rPr lang="fr-FR" sz="4000" b="1" u="sng" dirty="0">
                <a:solidFill>
                  <a:schemeClr val="hlink"/>
                </a:solidFill>
                <a:latin typeface="Papyrus" pitchFamily="66" charset="0"/>
              </a:rPr>
              <a:t>Ajout de colonnes à une table</a:t>
            </a:r>
            <a:r>
              <a:rPr lang="fr-FR" sz="4000" dirty="0">
                <a:solidFill>
                  <a:schemeClr val="hlink"/>
                </a:solidFill>
                <a:latin typeface="Papyrus" pitchFamily="66" charset="0"/>
              </a:rPr>
              <a:t> :</a:t>
            </a:r>
          </a:p>
        </p:txBody>
      </p:sp>
      <p:sp>
        <p:nvSpPr>
          <p:cNvPr id="26627" name="Rectangle 3"/>
          <p:cNvSpPr>
            <a:spLocks noGrp="1" noChangeArrowheads="1"/>
          </p:cNvSpPr>
          <p:nvPr>
            <p:ph sz="quarter" idx="1"/>
          </p:nvPr>
        </p:nvSpPr>
        <p:spPr>
          <a:xfrm>
            <a:off x="457200" y="1600200"/>
            <a:ext cx="7467600" cy="4873625"/>
          </a:xfrm>
        </p:spPr>
        <p:txBody>
          <a:bodyPr>
            <a:normAutofit lnSpcReduction="10000"/>
          </a:bodyPr>
          <a:lstStyle/>
          <a:p>
            <a:pPr marL="609600" indent="-609600" eaLnBrk="1" fontAlgn="auto" hangingPunct="1">
              <a:spcAft>
                <a:spcPts val="0"/>
              </a:spcAft>
              <a:buFont typeface="Wingdings"/>
              <a:buNone/>
              <a:defRPr/>
            </a:pPr>
            <a:r>
              <a:rPr lang="fr-FR" sz="2800" dirty="0" smtClean="0">
                <a:solidFill>
                  <a:srgbClr val="FF99CC"/>
                </a:solidFill>
                <a:latin typeface="Comic Sans MS" pitchFamily="66" charset="0"/>
              </a:rPr>
              <a:t>TP n°1/Question n°5</a:t>
            </a:r>
            <a:endParaRPr lang="fr-FR" sz="2800" dirty="0" smtClean="0"/>
          </a:p>
          <a:p>
            <a:pPr marL="609600" indent="-609600" eaLnBrk="1" fontAlgn="auto" hangingPunct="1">
              <a:spcAft>
                <a:spcPts val="0"/>
              </a:spcAft>
              <a:buClr>
                <a:schemeClr val="accent6">
                  <a:lumMod val="60000"/>
                  <a:lumOff val="40000"/>
                </a:schemeClr>
              </a:buClr>
              <a:buFont typeface="Wingdings 2" pitchFamily="18" charset="2"/>
              <a:buChar char="R"/>
              <a:defRPr/>
            </a:pPr>
            <a:r>
              <a:rPr lang="fr-FR" sz="2800" dirty="0" smtClean="0"/>
              <a:t>Sélectionner </a:t>
            </a:r>
            <a:r>
              <a:rPr lang="fr-FR" sz="2800" dirty="0"/>
              <a:t>la table puis cliquer sur le bouton ‘Modifier’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sz="2800" dirty="0"/>
              <a:t>Sélectionner la colonne au dessus de laquelle on veut insérer une nouvelle colonne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sz="2800" dirty="0"/>
              <a:t>Choisir la commande ‘Ligne’ du menu ‘Insertion’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sz="2800" dirty="0"/>
              <a:t>Remplir le nouveau champ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sz="2800" dirty="0"/>
              <a:t>Fermer la fenêtre et confirmer les modifications.</a:t>
            </a:r>
          </a:p>
          <a:p>
            <a:pPr marL="609600" indent="-609600" eaLnBrk="1" fontAlgn="auto" hangingPunct="1">
              <a:spcAft>
                <a:spcPts val="0"/>
              </a:spcAft>
              <a:buFont typeface="Wingdings"/>
              <a:buChar char=""/>
              <a:defRPr/>
            </a:pPr>
            <a:endParaRPr lang="fr-FR" sz="2800" dirty="0"/>
          </a:p>
        </p:txBody>
      </p:sp>
      <p:sp>
        <p:nvSpPr>
          <p:cNvPr id="25604"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1DE79BA1-78C2-41AC-9F04-37747AE7D8C2}" type="slidenum">
              <a:rPr lang="fr-FR" smtClean="0"/>
              <a:pPr/>
              <a:t>16</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box(in)">
                                      <p:cBhvr>
                                        <p:cTn id="7" dur="500"/>
                                        <p:tgtEl>
                                          <p:spTgt spid="26626"/>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26627">
                                            <p:txEl>
                                              <p:pRg st="0" end="0"/>
                                            </p:txEl>
                                          </p:spTgt>
                                        </p:tgtEl>
                                        <p:attrNameLst>
                                          <p:attrName>style.visibility</p:attrName>
                                        </p:attrNameLst>
                                      </p:cBhvr>
                                      <p:to>
                                        <p:strVal val="visible"/>
                                      </p:to>
                                    </p:set>
                                    <p:anim calcmode="discrete" valueType="clr">
                                      <p:cBhvr override="childStyle">
                                        <p:cTn id="12" dur="80"/>
                                        <p:tgtEl>
                                          <p:spTgt spid="2662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6627">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26627">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26627">
                                            <p:txEl>
                                              <p:pRg st="1" end="1"/>
                                            </p:txEl>
                                          </p:spTgt>
                                        </p:tgtEl>
                                        <p:attrNameLst>
                                          <p:attrName>style.visibility</p:attrName>
                                        </p:attrNameLst>
                                      </p:cBhvr>
                                      <p:to>
                                        <p:strVal val="visible"/>
                                      </p:to>
                                    </p:set>
                                    <p:anim calcmode="discrete" valueType="clr">
                                      <p:cBhvr override="childStyle">
                                        <p:cTn id="19" dur="80"/>
                                        <p:tgtEl>
                                          <p:spTgt spid="2662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6627">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26627">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26627">
                                            <p:txEl>
                                              <p:pRg st="2" end="2"/>
                                            </p:txEl>
                                          </p:spTgt>
                                        </p:tgtEl>
                                        <p:attrNameLst>
                                          <p:attrName>style.visibility</p:attrName>
                                        </p:attrNameLst>
                                      </p:cBhvr>
                                      <p:to>
                                        <p:strVal val="visible"/>
                                      </p:to>
                                    </p:set>
                                    <p:anim calcmode="discrete" valueType="clr">
                                      <p:cBhvr override="childStyle">
                                        <p:cTn id="26" dur="80"/>
                                        <p:tgtEl>
                                          <p:spTgt spid="2662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26627">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26627">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26627">
                                            <p:txEl>
                                              <p:pRg st="3" end="3"/>
                                            </p:txEl>
                                          </p:spTgt>
                                        </p:tgtEl>
                                        <p:attrNameLst>
                                          <p:attrName>style.visibility</p:attrName>
                                        </p:attrNameLst>
                                      </p:cBhvr>
                                      <p:to>
                                        <p:strVal val="visible"/>
                                      </p:to>
                                    </p:set>
                                    <p:anim calcmode="discrete" valueType="clr">
                                      <p:cBhvr override="childStyle">
                                        <p:cTn id="33" dur="80"/>
                                        <p:tgtEl>
                                          <p:spTgt spid="2662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26627">
                                            <p:txEl>
                                              <p:pRg st="3" end="3"/>
                                            </p:txEl>
                                          </p:spTgt>
                                        </p:tgtEl>
                                        <p:attrNameLst>
                                          <p:attrName>fillcolor</p:attrName>
                                        </p:attrNameLst>
                                      </p:cBhvr>
                                      <p:tavLst>
                                        <p:tav tm="0">
                                          <p:val>
                                            <p:clrVal>
                                              <a:schemeClr val="accent2"/>
                                            </p:clrVal>
                                          </p:val>
                                        </p:tav>
                                        <p:tav tm="50000">
                                          <p:val>
                                            <p:clrVal>
                                              <a:schemeClr val="hlink"/>
                                            </p:clrVal>
                                          </p:val>
                                        </p:tav>
                                      </p:tavLst>
                                    </p:anim>
                                    <p:set>
                                      <p:cBhvr>
                                        <p:cTn id="35" dur="80"/>
                                        <p:tgtEl>
                                          <p:spTgt spid="26627">
                                            <p:txEl>
                                              <p:pRg st="3" end="3"/>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nodeType="clickEffect">
                                  <p:stCondLst>
                                    <p:cond delay="0"/>
                                  </p:stCondLst>
                                  <p:iterate type="lt">
                                    <p:tmPct val="50000"/>
                                  </p:iterate>
                                  <p:childTnLst>
                                    <p:set>
                                      <p:cBhvr>
                                        <p:cTn id="39" dur="1" fill="hold">
                                          <p:stCondLst>
                                            <p:cond delay="0"/>
                                          </p:stCondLst>
                                        </p:cTn>
                                        <p:tgtEl>
                                          <p:spTgt spid="26627">
                                            <p:txEl>
                                              <p:pRg st="4" end="4"/>
                                            </p:txEl>
                                          </p:spTgt>
                                        </p:tgtEl>
                                        <p:attrNameLst>
                                          <p:attrName>style.visibility</p:attrName>
                                        </p:attrNameLst>
                                      </p:cBhvr>
                                      <p:to>
                                        <p:strVal val="visible"/>
                                      </p:to>
                                    </p:set>
                                    <p:anim calcmode="discrete" valueType="clr">
                                      <p:cBhvr override="childStyle">
                                        <p:cTn id="40" dur="80"/>
                                        <p:tgtEl>
                                          <p:spTgt spid="2662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26627">
                                            <p:txEl>
                                              <p:pRg st="4" end="4"/>
                                            </p:txEl>
                                          </p:spTgt>
                                        </p:tgtEl>
                                        <p:attrNameLst>
                                          <p:attrName>fillcolor</p:attrName>
                                        </p:attrNameLst>
                                      </p:cBhvr>
                                      <p:tavLst>
                                        <p:tav tm="0">
                                          <p:val>
                                            <p:clrVal>
                                              <a:schemeClr val="accent2"/>
                                            </p:clrVal>
                                          </p:val>
                                        </p:tav>
                                        <p:tav tm="50000">
                                          <p:val>
                                            <p:clrVal>
                                              <a:schemeClr val="hlink"/>
                                            </p:clrVal>
                                          </p:val>
                                        </p:tav>
                                      </p:tavLst>
                                    </p:anim>
                                    <p:set>
                                      <p:cBhvr>
                                        <p:cTn id="42" dur="80"/>
                                        <p:tgtEl>
                                          <p:spTgt spid="26627">
                                            <p:txEl>
                                              <p:pRg st="4" end="4"/>
                                            </p:txEl>
                                          </p:spTgt>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27" presetClass="entr" presetSubtype="0" fill="hold" nodeType="clickEffect">
                                  <p:stCondLst>
                                    <p:cond delay="0"/>
                                  </p:stCondLst>
                                  <p:iterate type="lt">
                                    <p:tmPct val="50000"/>
                                  </p:iterate>
                                  <p:childTnLst>
                                    <p:set>
                                      <p:cBhvr>
                                        <p:cTn id="46" dur="1" fill="hold">
                                          <p:stCondLst>
                                            <p:cond delay="0"/>
                                          </p:stCondLst>
                                        </p:cTn>
                                        <p:tgtEl>
                                          <p:spTgt spid="26627">
                                            <p:txEl>
                                              <p:pRg st="5" end="5"/>
                                            </p:txEl>
                                          </p:spTgt>
                                        </p:tgtEl>
                                        <p:attrNameLst>
                                          <p:attrName>style.visibility</p:attrName>
                                        </p:attrNameLst>
                                      </p:cBhvr>
                                      <p:to>
                                        <p:strVal val="visible"/>
                                      </p:to>
                                    </p:set>
                                    <p:anim calcmode="discrete" valueType="clr">
                                      <p:cBhvr override="childStyle">
                                        <p:cTn id="47" dur="80"/>
                                        <p:tgtEl>
                                          <p:spTgt spid="2662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26627">
                                            <p:txEl>
                                              <p:pRg st="5" end="5"/>
                                            </p:txEl>
                                          </p:spTgt>
                                        </p:tgtEl>
                                        <p:attrNameLst>
                                          <p:attrName>fillcolor</p:attrName>
                                        </p:attrNameLst>
                                      </p:cBhvr>
                                      <p:tavLst>
                                        <p:tav tm="0">
                                          <p:val>
                                            <p:clrVal>
                                              <a:schemeClr val="accent2"/>
                                            </p:clrVal>
                                          </p:val>
                                        </p:tav>
                                        <p:tav tm="50000">
                                          <p:val>
                                            <p:clrVal>
                                              <a:schemeClr val="hlink"/>
                                            </p:clrVal>
                                          </p:val>
                                        </p:tav>
                                      </p:tavLst>
                                    </p:anim>
                                    <p:set>
                                      <p:cBhvr>
                                        <p:cTn id="49" dur="80"/>
                                        <p:tgtEl>
                                          <p:spTgt spid="26627">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marL="838200" indent="-838200" eaLnBrk="1" fontAlgn="auto" hangingPunct="1">
              <a:spcAft>
                <a:spcPts val="0"/>
              </a:spcAft>
              <a:buClr>
                <a:schemeClr val="accent1">
                  <a:lumMod val="75000"/>
                </a:schemeClr>
              </a:buClr>
              <a:buFontTx/>
              <a:buAutoNum type="arabicPeriod" startAt="3"/>
              <a:defRPr/>
            </a:pPr>
            <a:r>
              <a:rPr lang="fr-FR" sz="3200" b="1" u="sng" dirty="0">
                <a:solidFill>
                  <a:schemeClr val="hlink"/>
                </a:solidFill>
                <a:latin typeface="Papyrus" pitchFamily="66" charset="0"/>
              </a:rPr>
              <a:t>Suppression de colonnes à une table</a:t>
            </a:r>
            <a:r>
              <a:rPr lang="fr-FR" sz="3200" dirty="0">
                <a:solidFill>
                  <a:schemeClr val="hlink"/>
                </a:solidFill>
                <a:latin typeface="Papyrus" pitchFamily="66" charset="0"/>
              </a:rPr>
              <a:t> :</a:t>
            </a:r>
          </a:p>
        </p:txBody>
      </p:sp>
      <p:sp>
        <p:nvSpPr>
          <p:cNvPr id="27651" name="Rectangle 3"/>
          <p:cNvSpPr>
            <a:spLocks noGrp="1" noChangeArrowheads="1"/>
          </p:cNvSpPr>
          <p:nvPr>
            <p:ph sz="quarter" idx="1"/>
          </p:nvPr>
        </p:nvSpPr>
        <p:spPr>
          <a:xfrm>
            <a:off x="457200" y="1600200"/>
            <a:ext cx="7467600" cy="4873625"/>
          </a:xfrm>
        </p:spPr>
        <p:txBody>
          <a:bodyPr>
            <a:normAutofit/>
          </a:bodyPr>
          <a:lstStyle/>
          <a:p>
            <a:pPr marL="609600" indent="-609600" eaLnBrk="1" fontAlgn="auto" hangingPunct="1">
              <a:spcAft>
                <a:spcPts val="0"/>
              </a:spcAft>
              <a:buFont typeface="Wingdings"/>
              <a:buNone/>
              <a:defRPr/>
            </a:pPr>
            <a:r>
              <a:rPr lang="fr-FR" dirty="0" smtClean="0">
                <a:solidFill>
                  <a:srgbClr val="FF99CC"/>
                </a:solidFill>
                <a:latin typeface="Comic Sans MS" pitchFamily="66" charset="0"/>
              </a:rPr>
              <a:t>TP n°1/Question n°6</a:t>
            </a:r>
            <a:endParaRPr lang="fr-FR" dirty="0" smtClean="0"/>
          </a:p>
          <a:p>
            <a:pPr marL="609600" indent="-609600" eaLnBrk="1" fontAlgn="auto" hangingPunct="1">
              <a:spcAft>
                <a:spcPts val="0"/>
              </a:spcAft>
              <a:buFont typeface="Wingdings"/>
              <a:buNone/>
              <a:defRPr/>
            </a:pPr>
            <a:endParaRPr lang="fr-FR" dirty="0" smtClean="0"/>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smtClean="0"/>
              <a:t>Ouvrir </a:t>
            </a:r>
            <a:r>
              <a:rPr lang="fr-FR" dirty="0"/>
              <a:t>la table en mode création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Sélectionner la ligne à supprimer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Choisir la commande ‘Supprimer’ du menu ‘Edition’.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Ou bien la touche ‘</a:t>
            </a:r>
            <a:r>
              <a:rPr lang="fr-FR" dirty="0" err="1"/>
              <a:t>Suppr</a:t>
            </a:r>
            <a:r>
              <a:rPr lang="fr-FR" dirty="0"/>
              <a:t>’ du clavier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Fermer la fenêtre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Confirmer les modifications.</a:t>
            </a:r>
          </a:p>
        </p:txBody>
      </p:sp>
      <p:sp>
        <p:nvSpPr>
          <p:cNvPr id="26628"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2058F54E-AA31-4C4B-84CE-6B09EC871D03}" type="slidenum">
              <a:rPr lang="fr-FR" smtClean="0"/>
              <a:pPr/>
              <a:t>17</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box(in)">
                                      <p:cBhvr>
                                        <p:cTn id="7" dur="500"/>
                                        <p:tgtEl>
                                          <p:spTgt spid="27650"/>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27651">
                                            <p:txEl>
                                              <p:pRg st="0" end="0"/>
                                            </p:txEl>
                                          </p:spTgt>
                                        </p:tgtEl>
                                        <p:attrNameLst>
                                          <p:attrName>style.visibility</p:attrName>
                                        </p:attrNameLst>
                                      </p:cBhvr>
                                      <p:to>
                                        <p:strVal val="visible"/>
                                      </p:to>
                                    </p:set>
                                    <p:anim calcmode="discrete" valueType="clr">
                                      <p:cBhvr override="childStyle">
                                        <p:cTn id="12" dur="80"/>
                                        <p:tgtEl>
                                          <p:spTgt spid="2765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7651">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27651">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27651">
                                            <p:txEl>
                                              <p:pRg st="2" end="2"/>
                                            </p:txEl>
                                          </p:spTgt>
                                        </p:tgtEl>
                                        <p:attrNameLst>
                                          <p:attrName>style.visibility</p:attrName>
                                        </p:attrNameLst>
                                      </p:cBhvr>
                                      <p:to>
                                        <p:strVal val="visible"/>
                                      </p:to>
                                    </p:set>
                                    <p:anim calcmode="discrete" valueType="clr">
                                      <p:cBhvr override="childStyle">
                                        <p:cTn id="19" dur="80"/>
                                        <p:tgtEl>
                                          <p:spTgt spid="2765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7651">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27651">
                                            <p:txEl>
                                              <p:pRg st="2" end="2"/>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27651">
                                            <p:txEl>
                                              <p:pRg st="3" end="3"/>
                                            </p:txEl>
                                          </p:spTgt>
                                        </p:tgtEl>
                                        <p:attrNameLst>
                                          <p:attrName>style.visibility</p:attrName>
                                        </p:attrNameLst>
                                      </p:cBhvr>
                                      <p:to>
                                        <p:strVal val="visible"/>
                                      </p:to>
                                    </p:set>
                                    <p:anim calcmode="discrete" valueType="clr">
                                      <p:cBhvr override="childStyle">
                                        <p:cTn id="26" dur="80"/>
                                        <p:tgtEl>
                                          <p:spTgt spid="27651">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27651">
                                            <p:txEl>
                                              <p:pRg st="3" end="3"/>
                                            </p:txEl>
                                          </p:spTgt>
                                        </p:tgtEl>
                                        <p:attrNameLst>
                                          <p:attrName>fillcolor</p:attrName>
                                        </p:attrNameLst>
                                      </p:cBhvr>
                                      <p:tavLst>
                                        <p:tav tm="0">
                                          <p:val>
                                            <p:clrVal>
                                              <a:schemeClr val="accent2"/>
                                            </p:clrVal>
                                          </p:val>
                                        </p:tav>
                                        <p:tav tm="50000">
                                          <p:val>
                                            <p:clrVal>
                                              <a:schemeClr val="hlink"/>
                                            </p:clrVal>
                                          </p:val>
                                        </p:tav>
                                      </p:tavLst>
                                    </p:anim>
                                    <p:set>
                                      <p:cBhvr>
                                        <p:cTn id="28" dur="80"/>
                                        <p:tgtEl>
                                          <p:spTgt spid="27651">
                                            <p:txEl>
                                              <p:pRg st="3" end="3"/>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27651">
                                            <p:txEl>
                                              <p:pRg st="4" end="4"/>
                                            </p:txEl>
                                          </p:spTgt>
                                        </p:tgtEl>
                                        <p:attrNameLst>
                                          <p:attrName>style.visibility</p:attrName>
                                        </p:attrNameLst>
                                      </p:cBhvr>
                                      <p:to>
                                        <p:strVal val="visible"/>
                                      </p:to>
                                    </p:set>
                                    <p:anim calcmode="discrete" valueType="clr">
                                      <p:cBhvr override="childStyle">
                                        <p:cTn id="33" dur="80"/>
                                        <p:tgtEl>
                                          <p:spTgt spid="27651">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27651">
                                            <p:txEl>
                                              <p:pRg st="4" end="4"/>
                                            </p:txEl>
                                          </p:spTgt>
                                        </p:tgtEl>
                                        <p:attrNameLst>
                                          <p:attrName>fillcolor</p:attrName>
                                        </p:attrNameLst>
                                      </p:cBhvr>
                                      <p:tavLst>
                                        <p:tav tm="0">
                                          <p:val>
                                            <p:clrVal>
                                              <a:schemeClr val="accent2"/>
                                            </p:clrVal>
                                          </p:val>
                                        </p:tav>
                                        <p:tav tm="50000">
                                          <p:val>
                                            <p:clrVal>
                                              <a:schemeClr val="hlink"/>
                                            </p:clrVal>
                                          </p:val>
                                        </p:tav>
                                      </p:tavLst>
                                    </p:anim>
                                    <p:set>
                                      <p:cBhvr>
                                        <p:cTn id="35" dur="80"/>
                                        <p:tgtEl>
                                          <p:spTgt spid="27651">
                                            <p:txEl>
                                              <p:pRg st="4" end="4"/>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nodeType="clickEffect">
                                  <p:stCondLst>
                                    <p:cond delay="0"/>
                                  </p:stCondLst>
                                  <p:iterate type="lt">
                                    <p:tmPct val="50000"/>
                                  </p:iterate>
                                  <p:childTnLst>
                                    <p:set>
                                      <p:cBhvr>
                                        <p:cTn id="39" dur="1" fill="hold">
                                          <p:stCondLst>
                                            <p:cond delay="0"/>
                                          </p:stCondLst>
                                        </p:cTn>
                                        <p:tgtEl>
                                          <p:spTgt spid="27651">
                                            <p:txEl>
                                              <p:pRg st="5" end="5"/>
                                            </p:txEl>
                                          </p:spTgt>
                                        </p:tgtEl>
                                        <p:attrNameLst>
                                          <p:attrName>style.visibility</p:attrName>
                                        </p:attrNameLst>
                                      </p:cBhvr>
                                      <p:to>
                                        <p:strVal val="visible"/>
                                      </p:to>
                                    </p:set>
                                    <p:anim calcmode="discrete" valueType="clr">
                                      <p:cBhvr override="childStyle">
                                        <p:cTn id="40" dur="80"/>
                                        <p:tgtEl>
                                          <p:spTgt spid="27651">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27651">
                                            <p:txEl>
                                              <p:pRg st="5" end="5"/>
                                            </p:txEl>
                                          </p:spTgt>
                                        </p:tgtEl>
                                        <p:attrNameLst>
                                          <p:attrName>fillcolor</p:attrName>
                                        </p:attrNameLst>
                                      </p:cBhvr>
                                      <p:tavLst>
                                        <p:tav tm="0">
                                          <p:val>
                                            <p:clrVal>
                                              <a:schemeClr val="accent2"/>
                                            </p:clrVal>
                                          </p:val>
                                        </p:tav>
                                        <p:tav tm="50000">
                                          <p:val>
                                            <p:clrVal>
                                              <a:schemeClr val="hlink"/>
                                            </p:clrVal>
                                          </p:val>
                                        </p:tav>
                                      </p:tavLst>
                                    </p:anim>
                                    <p:set>
                                      <p:cBhvr>
                                        <p:cTn id="42" dur="80"/>
                                        <p:tgtEl>
                                          <p:spTgt spid="27651">
                                            <p:txEl>
                                              <p:pRg st="5" end="5"/>
                                            </p:txEl>
                                          </p:spTgt>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27" presetClass="entr" presetSubtype="0" fill="hold" nodeType="clickEffect">
                                  <p:stCondLst>
                                    <p:cond delay="0"/>
                                  </p:stCondLst>
                                  <p:iterate type="lt">
                                    <p:tmPct val="50000"/>
                                  </p:iterate>
                                  <p:childTnLst>
                                    <p:set>
                                      <p:cBhvr>
                                        <p:cTn id="46" dur="1" fill="hold">
                                          <p:stCondLst>
                                            <p:cond delay="0"/>
                                          </p:stCondLst>
                                        </p:cTn>
                                        <p:tgtEl>
                                          <p:spTgt spid="27651">
                                            <p:txEl>
                                              <p:pRg st="6" end="6"/>
                                            </p:txEl>
                                          </p:spTgt>
                                        </p:tgtEl>
                                        <p:attrNameLst>
                                          <p:attrName>style.visibility</p:attrName>
                                        </p:attrNameLst>
                                      </p:cBhvr>
                                      <p:to>
                                        <p:strVal val="visible"/>
                                      </p:to>
                                    </p:set>
                                    <p:anim calcmode="discrete" valueType="clr">
                                      <p:cBhvr override="childStyle">
                                        <p:cTn id="47" dur="80"/>
                                        <p:tgtEl>
                                          <p:spTgt spid="27651">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27651">
                                            <p:txEl>
                                              <p:pRg st="6" end="6"/>
                                            </p:txEl>
                                          </p:spTgt>
                                        </p:tgtEl>
                                        <p:attrNameLst>
                                          <p:attrName>fillcolor</p:attrName>
                                        </p:attrNameLst>
                                      </p:cBhvr>
                                      <p:tavLst>
                                        <p:tav tm="0">
                                          <p:val>
                                            <p:clrVal>
                                              <a:schemeClr val="accent2"/>
                                            </p:clrVal>
                                          </p:val>
                                        </p:tav>
                                        <p:tav tm="50000">
                                          <p:val>
                                            <p:clrVal>
                                              <a:schemeClr val="hlink"/>
                                            </p:clrVal>
                                          </p:val>
                                        </p:tav>
                                      </p:tavLst>
                                    </p:anim>
                                    <p:set>
                                      <p:cBhvr>
                                        <p:cTn id="49" dur="80"/>
                                        <p:tgtEl>
                                          <p:spTgt spid="27651">
                                            <p:txEl>
                                              <p:pRg st="6" end="6"/>
                                            </p:txEl>
                                          </p:spTgt>
                                        </p:tgtEl>
                                        <p:attrNameLst>
                                          <p:attrName>fill.type</p:attrName>
                                        </p:attrNameLst>
                                      </p:cBhvr>
                                      <p:to>
                                        <p:strVal val="solid"/>
                                      </p:to>
                                    </p:set>
                                  </p:childTnLst>
                                </p:cTn>
                              </p:par>
                            </p:childTnLst>
                          </p:cTn>
                        </p:par>
                      </p:childTnLst>
                    </p:cTn>
                  </p:par>
                  <p:par>
                    <p:cTn id="50" fill="hold">
                      <p:stCondLst>
                        <p:cond delay="indefinite"/>
                      </p:stCondLst>
                      <p:childTnLst>
                        <p:par>
                          <p:cTn id="51" fill="hold">
                            <p:stCondLst>
                              <p:cond delay="0"/>
                            </p:stCondLst>
                            <p:childTnLst>
                              <p:par>
                                <p:cTn id="52" presetID="27" presetClass="entr" presetSubtype="0" fill="hold" nodeType="clickEffect">
                                  <p:stCondLst>
                                    <p:cond delay="0"/>
                                  </p:stCondLst>
                                  <p:iterate type="lt">
                                    <p:tmPct val="50000"/>
                                  </p:iterate>
                                  <p:childTnLst>
                                    <p:set>
                                      <p:cBhvr>
                                        <p:cTn id="53" dur="1" fill="hold">
                                          <p:stCondLst>
                                            <p:cond delay="0"/>
                                          </p:stCondLst>
                                        </p:cTn>
                                        <p:tgtEl>
                                          <p:spTgt spid="27651">
                                            <p:txEl>
                                              <p:pRg st="7" end="7"/>
                                            </p:txEl>
                                          </p:spTgt>
                                        </p:tgtEl>
                                        <p:attrNameLst>
                                          <p:attrName>style.visibility</p:attrName>
                                        </p:attrNameLst>
                                      </p:cBhvr>
                                      <p:to>
                                        <p:strVal val="visible"/>
                                      </p:to>
                                    </p:set>
                                    <p:anim calcmode="discrete" valueType="clr">
                                      <p:cBhvr override="childStyle">
                                        <p:cTn id="54" dur="80"/>
                                        <p:tgtEl>
                                          <p:spTgt spid="27651">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27651">
                                            <p:txEl>
                                              <p:pRg st="7" end="7"/>
                                            </p:txEl>
                                          </p:spTgt>
                                        </p:tgtEl>
                                        <p:attrNameLst>
                                          <p:attrName>fillcolor</p:attrName>
                                        </p:attrNameLst>
                                      </p:cBhvr>
                                      <p:tavLst>
                                        <p:tav tm="0">
                                          <p:val>
                                            <p:clrVal>
                                              <a:schemeClr val="accent2"/>
                                            </p:clrVal>
                                          </p:val>
                                        </p:tav>
                                        <p:tav tm="50000">
                                          <p:val>
                                            <p:clrVal>
                                              <a:schemeClr val="hlink"/>
                                            </p:clrVal>
                                          </p:val>
                                        </p:tav>
                                      </p:tavLst>
                                    </p:anim>
                                    <p:set>
                                      <p:cBhvr>
                                        <p:cTn id="56" dur="80"/>
                                        <p:tgtEl>
                                          <p:spTgt spid="27651">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pPr marL="838200" indent="-838200" eaLnBrk="1" fontAlgn="auto" hangingPunct="1">
              <a:spcAft>
                <a:spcPts val="0"/>
              </a:spcAft>
              <a:buClr>
                <a:schemeClr val="accent1">
                  <a:lumMod val="75000"/>
                </a:schemeClr>
              </a:buClr>
              <a:buFontTx/>
              <a:buAutoNum type="arabicPeriod" startAt="4"/>
              <a:defRPr/>
            </a:pPr>
            <a:r>
              <a:rPr lang="fr-FR" sz="3200" b="1" u="sng" dirty="0">
                <a:solidFill>
                  <a:schemeClr val="hlink"/>
                </a:solidFill>
                <a:latin typeface="Papyrus" pitchFamily="66" charset="0"/>
              </a:rPr>
              <a:t>Modification des caractéristiques d’une colonne</a:t>
            </a:r>
            <a:r>
              <a:rPr lang="fr-FR" sz="3200" dirty="0">
                <a:solidFill>
                  <a:schemeClr val="hlink"/>
                </a:solidFill>
                <a:latin typeface="Papyrus" pitchFamily="66" charset="0"/>
              </a:rPr>
              <a:t>:</a:t>
            </a:r>
          </a:p>
        </p:txBody>
      </p:sp>
      <p:sp>
        <p:nvSpPr>
          <p:cNvPr id="28675" name="Rectangle 3"/>
          <p:cNvSpPr>
            <a:spLocks noGrp="1" noChangeArrowheads="1"/>
          </p:cNvSpPr>
          <p:nvPr>
            <p:ph sz="quarter" idx="1"/>
          </p:nvPr>
        </p:nvSpPr>
        <p:spPr>
          <a:xfrm>
            <a:off x="457200" y="1600200"/>
            <a:ext cx="7467600" cy="4873625"/>
          </a:xfrm>
        </p:spPr>
        <p:txBody>
          <a:bodyPr>
            <a:normAutofit/>
          </a:bodyPr>
          <a:lstStyle/>
          <a:p>
            <a:pPr marL="609600" indent="-609600" eaLnBrk="1" fontAlgn="auto" hangingPunct="1">
              <a:spcAft>
                <a:spcPts val="0"/>
              </a:spcAft>
              <a:buFont typeface="Wingdings"/>
              <a:buNone/>
              <a:defRPr/>
            </a:pPr>
            <a:r>
              <a:rPr lang="fr-FR" dirty="0" smtClean="0">
                <a:solidFill>
                  <a:srgbClr val="FF99CC"/>
                </a:solidFill>
                <a:latin typeface="Comic Sans MS" pitchFamily="66" charset="0"/>
              </a:rPr>
              <a:t>TP n°1/Question n°7</a:t>
            </a:r>
            <a:endParaRPr lang="fr-FR" dirty="0" smtClean="0"/>
          </a:p>
          <a:p>
            <a:pPr marL="609600" indent="-609600" eaLnBrk="1" fontAlgn="auto" hangingPunct="1">
              <a:spcAft>
                <a:spcPts val="0"/>
              </a:spcAft>
              <a:buFont typeface="Wingdings"/>
              <a:buNone/>
              <a:defRPr/>
            </a:pPr>
            <a:endParaRPr lang="fr-FR" dirty="0" smtClean="0"/>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smtClean="0"/>
              <a:t>Ouvrir </a:t>
            </a:r>
            <a:r>
              <a:rPr lang="fr-FR" dirty="0"/>
              <a:t>la table en mode création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Sélectionner la ligne à modifier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Changer les propriétés;</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Fermer la fenêtre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Confirmer les modifications.</a:t>
            </a:r>
          </a:p>
        </p:txBody>
      </p:sp>
      <p:sp>
        <p:nvSpPr>
          <p:cNvPr id="27652"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654A2299-5BD1-4888-A137-98EC45287F42}" type="slidenum">
              <a:rPr lang="fr-FR" smtClean="0"/>
              <a:pPr/>
              <a:t>18</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box(in)">
                                      <p:cBhvr>
                                        <p:cTn id="7" dur="500"/>
                                        <p:tgtEl>
                                          <p:spTgt spid="2867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28675">
                                            <p:txEl>
                                              <p:pRg st="0" end="0"/>
                                            </p:txEl>
                                          </p:spTgt>
                                        </p:tgtEl>
                                        <p:attrNameLst>
                                          <p:attrName>style.visibility</p:attrName>
                                        </p:attrNameLst>
                                      </p:cBhvr>
                                      <p:to>
                                        <p:strVal val="visible"/>
                                      </p:to>
                                    </p:set>
                                    <p:anim calcmode="discrete" valueType="clr">
                                      <p:cBhvr override="childStyle">
                                        <p:cTn id="12" dur="80"/>
                                        <p:tgtEl>
                                          <p:spTgt spid="2867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8675">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28675">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28675">
                                            <p:txEl>
                                              <p:pRg st="2" end="2"/>
                                            </p:txEl>
                                          </p:spTgt>
                                        </p:tgtEl>
                                        <p:attrNameLst>
                                          <p:attrName>style.visibility</p:attrName>
                                        </p:attrNameLst>
                                      </p:cBhvr>
                                      <p:to>
                                        <p:strVal val="visible"/>
                                      </p:to>
                                    </p:set>
                                    <p:anim calcmode="discrete" valueType="clr">
                                      <p:cBhvr override="childStyle">
                                        <p:cTn id="19" dur="80"/>
                                        <p:tgtEl>
                                          <p:spTgt spid="2867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8675">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28675">
                                            <p:txEl>
                                              <p:pRg st="2" end="2"/>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28675">
                                            <p:txEl>
                                              <p:pRg st="3" end="3"/>
                                            </p:txEl>
                                          </p:spTgt>
                                        </p:tgtEl>
                                        <p:attrNameLst>
                                          <p:attrName>style.visibility</p:attrName>
                                        </p:attrNameLst>
                                      </p:cBhvr>
                                      <p:to>
                                        <p:strVal val="visible"/>
                                      </p:to>
                                    </p:set>
                                    <p:anim calcmode="discrete" valueType="clr">
                                      <p:cBhvr override="childStyle">
                                        <p:cTn id="26" dur="80"/>
                                        <p:tgtEl>
                                          <p:spTgt spid="28675">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28675">
                                            <p:txEl>
                                              <p:pRg st="3" end="3"/>
                                            </p:txEl>
                                          </p:spTgt>
                                        </p:tgtEl>
                                        <p:attrNameLst>
                                          <p:attrName>fillcolor</p:attrName>
                                        </p:attrNameLst>
                                      </p:cBhvr>
                                      <p:tavLst>
                                        <p:tav tm="0">
                                          <p:val>
                                            <p:clrVal>
                                              <a:schemeClr val="accent2"/>
                                            </p:clrVal>
                                          </p:val>
                                        </p:tav>
                                        <p:tav tm="50000">
                                          <p:val>
                                            <p:clrVal>
                                              <a:schemeClr val="hlink"/>
                                            </p:clrVal>
                                          </p:val>
                                        </p:tav>
                                      </p:tavLst>
                                    </p:anim>
                                    <p:set>
                                      <p:cBhvr>
                                        <p:cTn id="28" dur="80"/>
                                        <p:tgtEl>
                                          <p:spTgt spid="28675">
                                            <p:txEl>
                                              <p:pRg st="3" end="3"/>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28675">
                                            <p:txEl>
                                              <p:pRg st="4" end="4"/>
                                            </p:txEl>
                                          </p:spTgt>
                                        </p:tgtEl>
                                        <p:attrNameLst>
                                          <p:attrName>style.visibility</p:attrName>
                                        </p:attrNameLst>
                                      </p:cBhvr>
                                      <p:to>
                                        <p:strVal val="visible"/>
                                      </p:to>
                                    </p:set>
                                    <p:anim calcmode="discrete" valueType="clr">
                                      <p:cBhvr override="childStyle">
                                        <p:cTn id="33" dur="80"/>
                                        <p:tgtEl>
                                          <p:spTgt spid="28675">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28675">
                                            <p:txEl>
                                              <p:pRg st="4" end="4"/>
                                            </p:txEl>
                                          </p:spTgt>
                                        </p:tgtEl>
                                        <p:attrNameLst>
                                          <p:attrName>fillcolor</p:attrName>
                                        </p:attrNameLst>
                                      </p:cBhvr>
                                      <p:tavLst>
                                        <p:tav tm="0">
                                          <p:val>
                                            <p:clrVal>
                                              <a:schemeClr val="accent2"/>
                                            </p:clrVal>
                                          </p:val>
                                        </p:tav>
                                        <p:tav tm="50000">
                                          <p:val>
                                            <p:clrVal>
                                              <a:schemeClr val="hlink"/>
                                            </p:clrVal>
                                          </p:val>
                                        </p:tav>
                                      </p:tavLst>
                                    </p:anim>
                                    <p:set>
                                      <p:cBhvr>
                                        <p:cTn id="35" dur="80"/>
                                        <p:tgtEl>
                                          <p:spTgt spid="28675">
                                            <p:txEl>
                                              <p:pRg st="4" end="4"/>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nodeType="clickEffect">
                                  <p:stCondLst>
                                    <p:cond delay="0"/>
                                  </p:stCondLst>
                                  <p:iterate type="lt">
                                    <p:tmPct val="50000"/>
                                  </p:iterate>
                                  <p:childTnLst>
                                    <p:set>
                                      <p:cBhvr>
                                        <p:cTn id="39" dur="1" fill="hold">
                                          <p:stCondLst>
                                            <p:cond delay="0"/>
                                          </p:stCondLst>
                                        </p:cTn>
                                        <p:tgtEl>
                                          <p:spTgt spid="28675">
                                            <p:txEl>
                                              <p:pRg st="5" end="5"/>
                                            </p:txEl>
                                          </p:spTgt>
                                        </p:tgtEl>
                                        <p:attrNameLst>
                                          <p:attrName>style.visibility</p:attrName>
                                        </p:attrNameLst>
                                      </p:cBhvr>
                                      <p:to>
                                        <p:strVal val="visible"/>
                                      </p:to>
                                    </p:set>
                                    <p:anim calcmode="discrete" valueType="clr">
                                      <p:cBhvr override="childStyle">
                                        <p:cTn id="40" dur="80"/>
                                        <p:tgtEl>
                                          <p:spTgt spid="28675">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28675">
                                            <p:txEl>
                                              <p:pRg st="5" end="5"/>
                                            </p:txEl>
                                          </p:spTgt>
                                        </p:tgtEl>
                                        <p:attrNameLst>
                                          <p:attrName>fillcolor</p:attrName>
                                        </p:attrNameLst>
                                      </p:cBhvr>
                                      <p:tavLst>
                                        <p:tav tm="0">
                                          <p:val>
                                            <p:clrVal>
                                              <a:schemeClr val="accent2"/>
                                            </p:clrVal>
                                          </p:val>
                                        </p:tav>
                                        <p:tav tm="50000">
                                          <p:val>
                                            <p:clrVal>
                                              <a:schemeClr val="hlink"/>
                                            </p:clrVal>
                                          </p:val>
                                        </p:tav>
                                      </p:tavLst>
                                    </p:anim>
                                    <p:set>
                                      <p:cBhvr>
                                        <p:cTn id="42" dur="80"/>
                                        <p:tgtEl>
                                          <p:spTgt spid="28675">
                                            <p:txEl>
                                              <p:pRg st="5" end="5"/>
                                            </p:txEl>
                                          </p:spTgt>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27" presetClass="entr" presetSubtype="0" fill="hold" nodeType="clickEffect">
                                  <p:stCondLst>
                                    <p:cond delay="0"/>
                                  </p:stCondLst>
                                  <p:iterate type="lt">
                                    <p:tmPct val="50000"/>
                                  </p:iterate>
                                  <p:childTnLst>
                                    <p:set>
                                      <p:cBhvr>
                                        <p:cTn id="46" dur="1" fill="hold">
                                          <p:stCondLst>
                                            <p:cond delay="0"/>
                                          </p:stCondLst>
                                        </p:cTn>
                                        <p:tgtEl>
                                          <p:spTgt spid="28675">
                                            <p:txEl>
                                              <p:pRg st="6" end="6"/>
                                            </p:txEl>
                                          </p:spTgt>
                                        </p:tgtEl>
                                        <p:attrNameLst>
                                          <p:attrName>style.visibility</p:attrName>
                                        </p:attrNameLst>
                                      </p:cBhvr>
                                      <p:to>
                                        <p:strVal val="visible"/>
                                      </p:to>
                                    </p:set>
                                    <p:anim calcmode="discrete" valueType="clr">
                                      <p:cBhvr override="childStyle">
                                        <p:cTn id="47" dur="80"/>
                                        <p:tgtEl>
                                          <p:spTgt spid="28675">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28675">
                                            <p:txEl>
                                              <p:pRg st="6" end="6"/>
                                            </p:txEl>
                                          </p:spTgt>
                                        </p:tgtEl>
                                        <p:attrNameLst>
                                          <p:attrName>fillcolor</p:attrName>
                                        </p:attrNameLst>
                                      </p:cBhvr>
                                      <p:tavLst>
                                        <p:tav tm="0">
                                          <p:val>
                                            <p:clrVal>
                                              <a:schemeClr val="accent2"/>
                                            </p:clrVal>
                                          </p:val>
                                        </p:tav>
                                        <p:tav tm="50000">
                                          <p:val>
                                            <p:clrVal>
                                              <a:schemeClr val="hlink"/>
                                            </p:clrVal>
                                          </p:val>
                                        </p:tav>
                                      </p:tavLst>
                                    </p:anim>
                                    <p:set>
                                      <p:cBhvr>
                                        <p:cTn id="49" dur="80"/>
                                        <p:tgtEl>
                                          <p:spTgt spid="28675">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marL="838200" indent="-838200" eaLnBrk="1" fontAlgn="auto" hangingPunct="1">
              <a:spcAft>
                <a:spcPts val="0"/>
              </a:spcAft>
              <a:buClr>
                <a:schemeClr val="accent1">
                  <a:lumMod val="75000"/>
                </a:schemeClr>
              </a:buClr>
              <a:buFontTx/>
              <a:buAutoNum type="arabicPeriod" startAt="5"/>
              <a:defRPr/>
            </a:pPr>
            <a:r>
              <a:rPr lang="fr-FR" sz="3200" b="1" u="sng" dirty="0">
                <a:solidFill>
                  <a:schemeClr val="hlink"/>
                </a:solidFill>
                <a:latin typeface="Papyrus" pitchFamily="66" charset="0"/>
              </a:rPr>
              <a:t>Modification de la clé primaire d’une table</a:t>
            </a:r>
            <a:r>
              <a:rPr lang="fr-FR" sz="3200" dirty="0">
                <a:solidFill>
                  <a:schemeClr val="hlink"/>
                </a:solidFill>
                <a:latin typeface="Papyrus" pitchFamily="66" charset="0"/>
              </a:rPr>
              <a:t>:</a:t>
            </a:r>
          </a:p>
        </p:txBody>
      </p:sp>
      <p:sp>
        <p:nvSpPr>
          <p:cNvPr id="29699" name="Rectangle 3"/>
          <p:cNvSpPr>
            <a:spLocks noGrp="1" noChangeArrowheads="1"/>
          </p:cNvSpPr>
          <p:nvPr>
            <p:ph sz="quarter" idx="1"/>
          </p:nvPr>
        </p:nvSpPr>
        <p:spPr>
          <a:xfrm>
            <a:off x="457200" y="1600200"/>
            <a:ext cx="7467600" cy="4873625"/>
          </a:xfrm>
        </p:spPr>
        <p:txBody>
          <a:bodyPr>
            <a:normAutofit/>
          </a:bodyPr>
          <a:lstStyle/>
          <a:p>
            <a:pPr marL="609600" indent="-609600" eaLnBrk="1" fontAlgn="auto" hangingPunct="1">
              <a:spcAft>
                <a:spcPts val="0"/>
              </a:spcAft>
              <a:buFont typeface="Wingdings"/>
              <a:buNone/>
              <a:defRPr/>
            </a:pPr>
            <a:r>
              <a:rPr lang="fr-FR" dirty="0" smtClean="0">
                <a:solidFill>
                  <a:srgbClr val="FF99CC"/>
                </a:solidFill>
                <a:latin typeface="Comic Sans MS" pitchFamily="66" charset="0"/>
              </a:rPr>
              <a:t>TP n°1/Question n°8</a:t>
            </a:r>
            <a:endParaRPr lang="fr-FR" dirty="0" smtClean="0"/>
          </a:p>
          <a:p>
            <a:pPr marL="609600" indent="-609600" eaLnBrk="1" fontAlgn="auto" hangingPunct="1">
              <a:spcAft>
                <a:spcPts val="0"/>
              </a:spcAft>
              <a:buClr>
                <a:schemeClr val="accent6">
                  <a:lumMod val="60000"/>
                  <a:lumOff val="40000"/>
                </a:schemeClr>
              </a:buClr>
              <a:buFontTx/>
              <a:buAutoNum type="arabicPeriod"/>
              <a:defRPr/>
            </a:pPr>
            <a:r>
              <a:rPr lang="fr-FR" dirty="0" smtClean="0"/>
              <a:t>Ouvrir </a:t>
            </a:r>
            <a:r>
              <a:rPr lang="fr-FR" dirty="0"/>
              <a:t>la table en mode création ;</a:t>
            </a:r>
          </a:p>
          <a:p>
            <a:pPr marL="609600" indent="-609600" eaLnBrk="1" fontAlgn="auto" hangingPunct="1">
              <a:spcAft>
                <a:spcPts val="0"/>
              </a:spcAft>
              <a:buClr>
                <a:schemeClr val="accent6">
                  <a:lumMod val="60000"/>
                  <a:lumOff val="40000"/>
                </a:schemeClr>
              </a:buClr>
              <a:buFontTx/>
              <a:buAutoNum type="arabicPeriod"/>
              <a:defRPr/>
            </a:pPr>
            <a:r>
              <a:rPr lang="fr-FR" dirty="0"/>
              <a:t>Choisir la nouvelle clé primaire ;</a:t>
            </a:r>
          </a:p>
          <a:p>
            <a:pPr marL="609600" indent="-609600" eaLnBrk="1" fontAlgn="auto" hangingPunct="1">
              <a:spcAft>
                <a:spcPts val="0"/>
              </a:spcAft>
              <a:buClr>
                <a:schemeClr val="accent6">
                  <a:lumMod val="60000"/>
                  <a:lumOff val="40000"/>
                </a:schemeClr>
              </a:buClr>
              <a:buFontTx/>
              <a:buAutoNum type="arabicPeriod"/>
              <a:defRPr/>
            </a:pPr>
            <a:r>
              <a:rPr lang="fr-FR" dirty="0"/>
              <a:t>Fermer la fenêtre et confirmer </a:t>
            </a:r>
            <a:r>
              <a:rPr lang="fr-FR" dirty="0" smtClean="0"/>
              <a:t>les</a:t>
            </a:r>
          </a:p>
          <a:p>
            <a:pPr marL="609600" indent="-609600" eaLnBrk="1" fontAlgn="auto" hangingPunct="1">
              <a:spcAft>
                <a:spcPts val="0"/>
              </a:spcAft>
              <a:buClr>
                <a:schemeClr val="accent6">
                  <a:lumMod val="60000"/>
                  <a:lumOff val="40000"/>
                </a:schemeClr>
              </a:buClr>
              <a:buFont typeface="Wingdings"/>
              <a:buNone/>
              <a:defRPr/>
            </a:pPr>
            <a:r>
              <a:rPr lang="fr-FR" dirty="0" smtClean="0"/>
              <a:t>modifications</a:t>
            </a:r>
            <a:r>
              <a:rPr lang="fr-FR" dirty="0"/>
              <a:t>.</a:t>
            </a:r>
          </a:p>
        </p:txBody>
      </p:sp>
      <p:sp>
        <p:nvSpPr>
          <p:cNvPr id="28676"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4D10B2A9-F902-49CE-8E7C-0B9F9516BF96}" type="slidenum">
              <a:rPr lang="fr-FR" smtClean="0"/>
              <a:pPr/>
              <a:t>19</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box(in)">
                                      <p:cBhvr>
                                        <p:cTn id="7" dur="500"/>
                                        <p:tgtEl>
                                          <p:spTgt spid="2969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29699">
                                            <p:txEl>
                                              <p:pRg st="0" end="0"/>
                                            </p:txEl>
                                          </p:spTgt>
                                        </p:tgtEl>
                                        <p:attrNameLst>
                                          <p:attrName>style.visibility</p:attrName>
                                        </p:attrNameLst>
                                      </p:cBhvr>
                                      <p:to>
                                        <p:strVal val="visible"/>
                                      </p:to>
                                    </p:set>
                                    <p:anim calcmode="discrete" valueType="clr">
                                      <p:cBhvr override="childStyle">
                                        <p:cTn id="12" dur="80"/>
                                        <p:tgtEl>
                                          <p:spTgt spid="2969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969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29699">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29699">
                                            <p:txEl>
                                              <p:pRg st="1" end="1"/>
                                            </p:txEl>
                                          </p:spTgt>
                                        </p:tgtEl>
                                        <p:attrNameLst>
                                          <p:attrName>style.visibility</p:attrName>
                                        </p:attrNameLst>
                                      </p:cBhvr>
                                      <p:to>
                                        <p:strVal val="visible"/>
                                      </p:to>
                                    </p:set>
                                    <p:anim calcmode="discrete" valueType="clr">
                                      <p:cBhvr override="childStyle">
                                        <p:cTn id="19" dur="80"/>
                                        <p:tgtEl>
                                          <p:spTgt spid="2969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9699">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29699">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29699">
                                            <p:txEl>
                                              <p:pRg st="2" end="2"/>
                                            </p:txEl>
                                          </p:spTgt>
                                        </p:tgtEl>
                                        <p:attrNameLst>
                                          <p:attrName>style.visibility</p:attrName>
                                        </p:attrNameLst>
                                      </p:cBhvr>
                                      <p:to>
                                        <p:strVal val="visible"/>
                                      </p:to>
                                    </p:set>
                                    <p:anim calcmode="discrete" valueType="clr">
                                      <p:cBhvr override="childStyle">
                                        <p:cTn id="26" dur="80"/>
                                        <p:tgtEl>
                                          <p:spTgt spid="2969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29699">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29699">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29699">
                                            <p:txEl>
                                              <p:pRg st="3" end="3"/>
                                            </p:txEl>
                                          </p:spTgt>
                                        </p:tgtEl>
                                        <p:attrNameLst>
                                          <p:attrName>style.visibility</p:attrName>
                                        </p:attrNameLst>
                                      </p:cBhvr>
                                      <p:to>
                                        <p:strVal val="visible"/>
                                      </p:to>
                                    </p:set>
                                    <p:anim calcmode="discrete" valueType="clr">
                                      <p:cBhvr override="childStyle">
                                        <p:cTn id="33" dur="80"/>
                                        <p:tgtEl>
                                          <p:spTgt spid="2969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29699">
                                            <p:txEl>
                                              <p:pRg st="3" end="3"/>
                                            </p:txEl>
                                          </p:spTgt>
                                        </p:tgtEl>
                                        <p:attrNameLst>
                                          <p:attrName>fillcolor</p:attrName>
                                        </p:attrNameLst>
                                      </p:cBhvr>
                                      <p:tavLst>
                                        <p:tav tm="0">
                                          <p:val>
                                            <p:clrVal>
                                              <a:schemeClr val="accent2"/>
                                            </p:clrVal>
                                          </p:val>
                                        </p:tav>
                                        <p:tav tm="50000">
                                          <p:val>
                                            <p:clrVal>
                                              <a:schemeClr val="hlink"/>
                                            </p:clrVal>
                                          </p:val>
                                        </p:tav>
                                      </p:tavLst>
                                    </p:anim>
                                    <p:set>
                                      <p:cBhvr>
                                        <p:cTn id="35" dur="80"/>
                                        <p:tgtEl>
                                          <p:spTgt spid="29699">
                                            <p:txEl>
                                              <p:pRg st="3" end="3"/>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nodeType="clickEffect">
                                  <p:stCondLst>
                                    <p:cond delay="0"/>
                                  </p:stCondLst>
                                  <p:iterate type="lt">
                                    <p:tmPct val="50000"/>
                                  </p:iterate>
                                  <p:childTnLst>
                                    <p:set>
                                      <p:cBhvr>
                                        <p:cTn id="39" dur="1" fill="hold">
                                          <p:stCondLst>
                                            <p:cond delay="0"/>
                                          </p:stCondLst>
                                        </p:cTn>
                                        <p:tgtEl>
                                          <p:spTgt spid="29699">
                                            <p:txEl>
                                              <p:pRg st="4" end="4"/>
                                            </p:txEl>
                                          </p:spTgt>
                                        </p:tgtEl>
                                        <p:attrNameLst>
                                          <p:attrName>style.visibility</p:attrName>
                                        </p:attrNameLst>
                                      </p:cBhvr>
                                      <p:to>
                                        <p:strVal val="visible"/>
                                      </p:to>
                                    </p:set>
                                    <p:anim calcmode="discrete" valueType="clr">
                                      <p:cBhvr override="childStyle">
                                        <p:cTn id="40" dur="80"/>
                                        <p:tgtEl>
                                          <p:spTgt spid="2969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29699">
                                            <p:txEl>
                                              <p:pRg st="4" end="4"/>
                                            </p:txEl>
                                          </p:spTgt>
                                        </p:tgtEl>
                                        <p:attrNameLst>
                                          <p:attrName>fillcolor</p:attrName>
                                        </p:attrNameLst>
                                      </p:cBhvr>
                                      <p:tavLst>
                                        <p:tav tm="0">
                                          <p:val>
                                            <p:clrVal>
                                              <a:schemeClr val="accent2"/>
                                            </p:clrVal>
                                          </p:val>
                                        </p:tav>
                                        <p:tav tm="50000">
                                          <p:val>
                                            <p:clrVal>
                                              <a:schemeClr val="hlink"/>
                                            </p:clrVal>
                                          </p:val>
                                        </p:tav>
                                      </p:tavLst>
                                    </p:anim>
                                    <p:set>
                                      <p:cBhvr>
                                        <p:cTn id="42" dur="80"/>
                                        <p:tgtEl>
                                          <p:spTgt spid="29699">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marL="1117600" indent="-1117600" eaLnBrk="1" fontAlgn="auto" hangingPunct="1">
              <a:spcAft>
                <a:spcPts val="0"/>
              </a:spcAft>
              <a:buClr>
                <a:srgbClr val="FF66FF"/>
              </a:buClr>
              <a:buFontTx/>
              <a:buAutoNum type="romanUcPeriod"/>
              <a:defRPr/>
            </a:pPr>
            <a:r>
              <a:rPr lang="fr-FR" b="1" u="sng" dirty="0">
                <a:solidFill>
                  <a:schemeClr val="accent2"/>
                </a:solidFill>
                <a:latin typeface="Bradley Hand ITC" pitchFamily="66" charset="0"/>
              </a:rPr>
              <a:t>Introduction</a:t>
            </a:r>
            <a:r>
              <a:rPr lang="fr-FR" b="1" dirty="0">
                <a:solidFill>
                  <a:schemeClr val="accent2"/>
                </a:solidFill>
                <a:latin typeface="Bradley Hand ITC" pitchFamily="66" charset="0"/>
              </a:rPr>
              <a:t> :</a:t>
            </a:r>
          </a:p>
        </p:txBody>
      </p:sp>
      <p:sp>
        <p:nvSpPr>
          <p:cNvPr id="3075" name="Rectangle 3"/>
          <p:cNvSpPr>
            <a:spLocks noGrp="1" noChangeArrowheads="1"/>
          </p:cNvSpPr>
          <p:nvPr>
            <p:ph sz="quarter" idx="1"/>
          </p:nvPr>
        </p:nvSpPr>
        <p:spPr>
          <a:xfrm>
            <a:off x="457200" y="1600200"/>
            <a:ext cx="7467600" cy="4873625"/>
          </a:xfrm>
        </p:spPr>
        <p:txBody>
          <a:bodyPr/>
          <a:lstStyle/>
          <a:p>
            <a:pPr eaLnBrk="1" hangingPunct="1">
              <a:buFontTx/>
              <a:buNone/>
            </a:pPr>
            <a:r>
              <a:rPr lang="fr-FR" smtClean="0"/>
              <a:t>Il existe deux modes pour créer une base de </a:t>
            </a:r>
          </a:p>
          <a:p>
            <a:pPr eaLnBrk="1" hangingPunct="1">
              <a:buFontTx/>
              <a:buNone/>
            </a:pPr>
            <a:r>
              <a:rPr lang="fr-FR" smtClean="0"/>
              <a:t>données :</a:t>
            </a:r>
          </a:p>
          <a:p>
            <a:pPr lvl="4" eaLnBrk="1" hangingPunct="1">
              <a:buClr>
                <a:schemeClr val="hlink"/>
              </a:buClr>
              <a:buFont typeface="Wingdings 2" pitchFamily="18" charset="2"/>
              <a:buChar char=""/>
            </a:pPr>
            <a:r>
              <a:rPr lang="fr-FR" smtClean="0"/>
              <a:t>Mode assisté</a:t>
            </a:r>
          </a:p>
          <a:p>
            <a:pPr lvl="4" eaLnBrk="1" hangingPunct="1">
              <a:buClr>
                <a:schemeClr val="hlink"/>
              </a:buClr>
              <a:buFont typeface="Wingdings 2" pitchFamily="18" charset="2"/>
              <a:buChar char=""/>
            </a:pPr>
            <a:r>
              <a:rPr lang="fr-FR" smtClean="0"/>
              <a:t>Mode commande</a:t>
            </a:r>
          </a:p>
        </p:txBody>
      </p:sp>
      <p:sp>
        <p:nvSpPr>
          <p:cNvPr id="11268"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02660588-8480-4D06-8654-4040B0839C6B}" type="slidenum">
              <a:rPr lang="fr-FR" smtClean="0"/>
              <a:pPr/>
              <a:t>2</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heckerboard(across)">
                                      <p:cBhvr>
                                        <p:cTn id="7" dur="1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075">
                                            <p:txEl>
                                              <p:pRg st="0" end="0"/>
                                            </p:txEl>
                                          </p:spTgt>
                                        </p:tgtEl>
                                        <p:attrNameLst>
                                          <p:attrName>style.visibility</p:attrName>
                                        </p:attrNameLst>
                                      </p:cBhvr>
                                      <p:to>
                                        <p:strVal val="visible"/>
                                      </p:to>
                                    </p:set>
                                    <p:anim calcmode="discrete" valueType="clr">
                                      <p:cBhvr override="childStyle">
                                        <p:cTn id="12" dur="80"/>
                                        <p:tgtEl>
                                          <p:spTgt spid="307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075">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075">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3075">
                                            <p:txEl>
                                              <p:pRg st="1" end="1"/>
                                            </p:txEl>
                                          </p:spTgt>
                                        </p:tgtEl>
                                        <p:attrNameLst>
                                          <p:attrName>style.visibility</p:attrName>
                                        </p:attrNameLst>
                                      </p:cBhvr>
                                      <p:to>
                                        <p:strVal val="visible"/>
                                      </p:to>
                                    </p:set>
                                    <p:anim calcmode="discrete" valueType="clr">
                                      <p:cBhvr override="childStyle">
                                        <p:cTn id="19" dur="80"/>
                                        <p:tgtEl>
                                          <p:spTgt spid="307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075">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3075">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3075">
                                            <p:txEl>
                                              <p:pRg st="2" end="2"/>
                                            </p:txEl>
                                          </p:spTgt>
                                        </p:tgtEl>
                                        <p:attrNameLst>
                                          <p:attrName>style.visibility</p:attrName>
                                        </p:attrNameLst>
                                      </p:cBhvr>
                                      <p:to>
                                        <p:strVal val="visible"/>
                                      </p:to>
                                    </p:set>
                                    <p:anim calcmode="discrete" valueType="clr">
                                      <p:cBhvr override="childStyle">
                                        <p:cTn id="26" dur="80"/>
                                        <p:tgtEl>
                                          <p:spTgt spid="307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075">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3075">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3075">
                                            <p:txEl>
                                              <p:pRg st="3" end="3"/>
                                            </p:txEl>
                                          </p:spTgt>
                                        </p:tgtEl>
                                        <p:attrNameLst>
                                          <p:attrName>style.visibility</p:attrName>
                                        </p:attrNameLst>
                                      </p:cBhvr>
                                      <p:to>
                                        <p:strVal val="visible"/>
                                      </p:to>
                                    </p:set>
                                    <p:anim calcmode="discrete" valueType="clr">
                                      <p:cBhvr override="childStyle">
                                        <p:cTn id="33" dur="80"/>
                                        <p:tgtEl>
                                          <p:spTgt spid="3075">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3075">
                                            <p:txEl>
                                              <p:pRg st="3" end="3"/>
                                            </p:txEl>
                                          </p:spTgt>
                                        </p:tgtEl>
                                        <p:attrNameLst>
                                          <p:attrName>fillcolor</p:attrName>
                                        </p:attrNameLst>
                                      </p:cBhvr>
                                      <p:tavLst>
                                        <p:tav tm="0">
                                          <p:val>
                                            <p:clrVal>
                                              <a:schemeClr val="accent2"/>
                                            </p:clrVal>
                                          </p:val>
                                        </p:tav>
                                        <p:tav tm="50000">
                                          <p:val>
                                            <p:clrVal>
                                              <a:schemeClr val="hlink"/>
                                            </p:clrVal>
                                          </p:val>
                                        </p:tav>
                                      </p:tavLst>
                                    </p:anim>
                                    <p:set>
                                      <p:cBhvr>
                                        <p:cTn id="35" dur="80"/>
                                        <p:tgtEl>
                                          <p:spTgt spid="3075">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pPr marL="838200" indent="-838200" eaLnBrk="1" fontAlgn="auto" hangingPunct="1">
              <a:spcAft>
                <a:spcPts val="0"/>
              </a:spcAft>
              <a:buClr>
                <a:schemeClr val="accent1">
                  <a:lumMod val="75000"/>
                </a:schemeClr>
              </a:buClr>
              <a:buFontTx/>
              <a:buAutoNum type="arabicPeriod" startAt="6"/>
              <a:defRPr/>
            </a:pPr>
            <a:r>
              <a:rPr lang="fr-FR" sz="3600" b="1" u="sng" dirty="0">
                <a:solidFill>
                  <a:schemeClr val="hlink"/>
                </a:solidFill>
                <a:latin typeface="Papyrus" pitchFamily="66" charset="0"/>
              </a:rPr>
              <a:t>Suppression d’une table</a:t>
            </a:r>
            <a:r>
              <a:rPr lang="fr-FR" sz="3600" dirty="0">
                <a:solidFill>
                  <a:schemeClr val="hlink"/>
                </a:solidFill>
                <a:latin typeface="Papyrus" pitchFamily="66" charset="0"/>
              </a:rPr>
              <a:t>:</a:t>
            </a:r>
          </a:p>
        </p:txBody>
      </p:sp>
      <p:sp>
        <p:nvSpPr>
          <p:cNvPr id="30723" name="Rectangle 3"/>
          <p:cNvSpPr>
            <a:spLocks noGrp="1" noChangeArrowheads="1"/>
          </p:cNvSpPr>
          <p:nvPr>
            <p:ph sz="quarter" idx="1"/>
          </p:nvPr>
        </p:nvSpPr>
        <p:spPr>
          <a:xfrm>
            <a:off x="457200" y="1600200"/>
            <a:ext cx="7467600" cy="4873625"/>
          </a:xfrm>
        </p:spPr>
        <p:txBody>
          <a:bodyPr>
            <a:normAutofit/>
          </a:bodyPr>
          <a:lstStyle/>
          <a:p>
            <a:pPr marL="609600" indent="-609600" eaLnBrk="1" fontAlgn="auto" hangingPunct="1">
              <a:spcAft>
                <a:spcPts val="0"/>
              </a:spcAft>
              <a:buClr>
                <a:schemeClr val="accent6">
                  <a:lumMod val="60000"/>
                  <a:lumOff val="40000"/>
                </a:schemeClr>
              </a:buClr>
              <a:buFont typeface="Wingdings"/>
              <a:buNone/>
              <a:defRPr/>
            </a:pPr>
            <a:r>
              <a:rPr lang="fr-FR" dirty="0" smtClean="0">
                <a:solidFill>
                  <a:srgbClr val="FF99CC"/>
                </a:solidFill>
                <a:latin typeface="Comic Sans MS" pitchFamily="66" charset="0"/>
              </a:rPr>
              <a:t>TP n°1/Question n°9</a:t>
            </a:r>
            <a:endParaRPr lang="fr-FR" dirty="0" smtClean="0"/>
          </a:p>
          <a:p>
            <a:pPr marL="609600" indent="-609600" eaLnBrk="1" fontAlgn="auto" hangingPunct="1">
              <a:spcAft>
                <a:spcPts val="0"/>
              </a:spcAft>
              <a:buClr>
                <a:schemeClr val="accent6">
                  <a:lumMod val="60000"/>
                  <a:lumOff val="40000"/>
                </a:schemeClr>
              </a:buClr>
              <a:buFont typeface="Wingdings"/>
              <a:buNone/>
              <a:defRPr/>
            </a:pPr>
            <a:endParaRPr lang="fr-FR" dirty="0" smtClean="0"/>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smtClean="0"/>
              <a:t>Sélectionner </a:t>
            </a:r>
            <a:r>
              <a:rPr lang="fr-FR" dirty="0"/>
              <a:t>la table à supprimer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Choisir la commande ‘Supprimer’ du menu ‘Edition’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Confirmer la suppression.</a:t>
            </a:r>
          </a:p>
        </p:txBody>
      </p:sp>
      <p:sp>
        <p:nvSpPr>
          <p:cNvPr id="29700"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69A49FE9-1DC9-42F3-AF0D-DE19DFF06665}" type="slidenum">
              <a:rPr lang="fr-FR" smtClean="0"/>
              <a:pPr/>
              <a:t>20</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0723">
                                            <p:txEl>
                                              <p:pRg st="0" end="0"/>
                                            </p:txEl>
                                          </p:spTgt>
                                        </p:tgtEl>
                                        <p:attrNameLst>
                                          <p:attrName>style.visibility</p:attrName>
                                        </p:attrNameLst>
                                      </p:cBhvr>
                                      <p:to>
                                        <p:strVal val="visible"/>
                                      </p:to>
                                    </p:set>
                                    <p:anim calcmode="discrete" valueType="clr">
                                      <p:cBhvr override="childStyle">
                                        <p:cTn id="12" dur="80"/>
                                        <p:tgtEl>
                                          <p:spTgt spid="3072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0723">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0723">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30723">
                                            <p:txEl>
                                              <p:pRg st="2" end="2"/>
                                            </p:txEl>
                                          </p:spTgt>
                                        </p:tgtEl>
                                        <p:attrNameLst>
                                          <p:attrName>style.visibility</p:attrName>
                                        </p:attrNameLst>
                                      </p:cBhvr>
                                      <p:to>
                                        <p:strVal val="visible"/>
                                      </p:to>
                                    </p:set>
                                    <p:anim calcmode="discrete" valueType="clr">
                                      <p:cBhvr override="childStyle">
                                        <p:cTn id="19" dur="80"/>
                                        <p:tgtEl>
                                          <p:spTgt spid="3072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0723">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30723">
                                            <p:txEl>
                                              <p:pRg st="2" end="2"/>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30723">
                                            <p:txEl>
                                              <p:pRg st="3" end="3"/>
                                            </p:txEl>
                                          </p:spTgt>
                                        </p:tgtEl>
                                        <p:attrNameLst>
                                          <p:attrName>style.visibility</p:attrName>
                                        </p:attrNameLst>
                                      </p:cBhvr>
                                      <p:to>
                                        <p:strVal val="visible"/>
                                      </p:to>
                                    </p:set>
                                    <p:anim calcmode="discrete" valueType="clr">
                                      <p:cBhvr override="childStyle">
                                        <p:cTn id="26" dur="80"/>
                                        <p:tgtEl>
                                          <p:spTgt spid="3072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0723">
                                            <p:txEl>
                                              <p:pRg st="3" end="3"/>
                                            </p:txEl>
                                          </p:spTgt>
                                        </p:tgtEl>
                                        <p:attrNameLst>
                                          <p:attrName>fillcolor</p:attrName>
                                        </p:attrNameLst>
                                      </p:cBhvr>
                                      <p:tavLst>
                                        <p:tav tm="0">
                                          <p:val>
                                            <p:clrVal>
                                              <a:schemeClr val="accent2"/>
                                            </p:clrVal>
                                          </p:val>
                                        </p:tav>
                                        <p:tav tm="50000">
                                          <p:val>
                                            <p:clrVal>
                                              <a:schemeClr val="hlink"/>
                                            </p:clrVal>
                                          </p:val>
                                        </p:tav>
                                      </p:tavLst>
                                    </p:anim>
                                    <p:set>
                                      <p:cBhvr>
                                        <p:cTn id="28" dur="80"/>
                                        <p:tgtEl>
                                          <p:spTgt spid="30723">
                                            <p:txEl>
                                              <p:pRg st="3" end="3"/>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30723">
                                            <p:txEl>
                                              <p:pRg st="4" end="4"/>
                                            </p:txEl>
                                          </p:spTgt>
                                        </p:tgtEl>
                                        <p:attrNameLst>
                                          <p:attrName>style.visibility</p:attrName>
                                        </p:attrNameLst>
                                      </p:cBhvr>
                                      <p:to>
                                        <p:strVal val="visible"/>
                                      </p:to>
                                    </p:set>
                                    <p:anim calcmode="discrete" valueType="clr">
                                      <p:cBhvr override="childStyle">
                                        <p:cTn id="33" dur="80"/>
                                        <p:tgtEl>
                                          <p:spTgt spid="3072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30723">
                                            <p:txEl>
                                              <p:pRg st="4" end="4"/>
                                            </p:txEl>
                                          </p:spTgt>
                                        </p:tgtEl>
                                        <p:attrNameLst>
                                          <p:attrName>fillcolor</p:attrName>
                                        </p:attrNameLst>
                                      </p:cBhvr>
                                      <p:tavLst>
                                        <p:tav tm="0">
                                          <p:val>
                                            <p:clrVal>
                                              <a:schemeClr val="accent2"/>
                                            </p:clrVal>
                                          </p:val>
                                        </p:tav>
                                        <p:tav tm="50000">
                                          <p:val>
                                            <p:clrVal>
                                              <a:schemeClr val="hlink"/>
                                            </p:clrVal>
                                          </p:val>
                                        </p:tav>
                                      </p:tavLst>
                                    </p:anim>
                                    <p:set>
                                      <p:cBhvr>
                                        <p:cTn id="35" dur="80"/>
                                        <p:tgtEl>
                                          <p:spTgt spid="3072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8313" y="260350"/>
            <a:ext cx="8229600" cy="1143000"/>
          </a:xfrm>
        </p:spPr>
        <p:txBody>
          <a:bodyPr/>
          <a:lstStyle/>
          <a:p>
            <a:pPr marL="838200" indent="-838200" eaLnBrk="1" fontAlgn="auto" hangingPunct="1">
              <a:spcAft>
                <a:spcPts val="0"/>
              </a:spcAft>
              <a:buClr>
                <a:schemeClr val="accent1">
                  <a:lumMod val="75000"/>
                </a:schemeClr>
              </a:buClr>
              <a:buFontTx/>
              <a:buAutoNum type="arabicPeriod" startAt="7"/>
              <a:defRPr/>
            </a:pPr>
            <a:r>
              <a:rPr lang="fr-FR" sz="3200" b="1" u="sng" dirty="0">
                <a:solidFill>
                  <a:schemeClr val="hlink"/>
                </a:solidFill>
                <a:latin typeface="Papyrus" pitchFamily="66" charset="0"/>
              </a:rPr>
              <a:t>Suppression d’une base de données</a:t>
            </a:r>
            <a:r>
              <a:rPr lang="fr-FR" sz="3200" dirty="0">
                <a:solidFill>
                  <a:schemeClr val="hlink"/>
                </a:solidFill>
                <a:latin typeface="Papyrus" pitchFamily="66" charset="0"/>
              </a:rPr>
              <a:t>:</a:t>
            </a:r>
          </a:p>
        </p:txBody>
      </p:sp>
      <p:sp>
        <p:nvSpPr>
          <p:cNvPr id="31747" name="Rectangle 3"/>
          <p:cNvSpPr>
            <a:spLocks noGrp="1" noChangeArrowheads="1"/>
          </p:cNvSpPr>
          <p:nvPr>
            <p:ph sz="quarter" idx="1"/>
          </p:nvPr>
        </p:nvSpPr>
        <p:spPr>
          <a:xfrm>
            <a:off x="457200" y="1600200"/>
            <a:ext cx="7467600" cy="4873625"/>
          </a:xfrm>
        </p:spPr>
        <p:txBody>
          <a:bodyPr>
            <a:normAutofit/>
          </a:bodyPr>
          <a:lstStyle/>
          <a:p>
            <a:pPr marL="609600" indent="-609600" eaLnBrk="1" fontAlgn="auto" hangingPunct="1">
              <a:spcAft>
                <a:spcPts val="0"/>
              </a:spcAft>
              <a:buClr>
                <a:schemeClr val="accent6">
                  <a:lumMod val="60000"/>
                  <a:lumOff val="40000"/>
                </a:schemeClr>
              </a:buClr>
              <a:buFont typeface="Wingdings"/>
              <a:buNone/>
              <a:defRPr/>
            </a:pPr>
            <a:r>
              <a:rPr lang="fr-FR" dirty="0" smtClean="0">
                <a:solidFill>
                  <a:srgbClr val="FF99CC"/>
                </a:solidFill>
                <a:latin typeface="Comic Sans MS" pitchFamily="66" charset="0"/>
              </a:rPr>
              <a:t>TP n°1/Question n°10</a:t>
            </a:r>
            <a:endParaRPr lang="fr-FR" dirty="0" smtClean="0"/>
          </a:p>
          <a:p>
            <a:pPr marL="609600" indent="-609600" eaLnBrk="1" fontAlgn="auto" hangingPunct="1">
              <a:spcAft>
                <a:spcPts val="0"/>
              </a:spcAft>
              <a:buClr>
                <a:schemeClr val="accent6">
                  <a:lumMod val="60000"/>
                  <a:lumOff val="40000"/>
                </a:schemeClr>
              </a:buClr>
              <a:buFont typeface="Wingdings"/>
              <a:buNone/>
              <a:defRPr/>
            </a:pPr>
            <a:endParaRPr lang="fr-FR" dirty="0" smtClean="0"/>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smtClean="0"/>
              <a:t>Aller </a:t>
            </a:r>
            <a:r>
              <a:rPr lang="fr-FR" dirty="0"/>
              <a:t>dans le répertoire qui la contient ;</a:t>
            </a:r>
          </a:p>
          <a:p>
            <a:pPr marL="609600" indent="-609600" eaLnBrk="1" fontAlgn="auto" hangingPunct="1">
              <a:spcAft>
                <a:spcPts val="0"/>
              </a:spcAft>
              <a:buClr>
                <a:schemeClr val="accent6">
                  <a:lumMod val="60000"/>
                  <a:lumOff val="40000"/>
                </a:schemeClr>
              </a:buClr>
              <a:buFont typeface="Wingdings 2" pitchFamily="18" charset="2"/>
              <a:buChar char="R"/>
              <a:defRPr/>
            </a:pPr>
            <a:r>
              <a:rPr lang="fr-FR" dirty="0"/>
              <a:t>Supprimer le fichier portant son nom.</a:t>
            </a:r>
          </a:p>
        </p:txBody>
      </p:sp>
      <p:sp>
        <p:nvSpPr>
          <p:cNvPr id="30724"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7549ECB2-3EB2-41DE-A583-93FD11487080}" type="slidenum">
              <a:rPr lang="fr-FR" smtClean="0"/>
              <a:pPr/>
              <a:t>21</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box(in)">
                                      <p:cBhvr>
                                        <p:cTn id="7" dur="500"/>
                                        <p:tgtEl>
                                          <p:spTgt spid="31746"/>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1747">
                                            <p:txEl>
                                              <p:pRg st="0" end="0"/>
                                            </p:txEl>
                                          </p:spTgt>
                                        </p:tgtEl>
                                        <p:attrNameLst>
                                          <p:attrName>style.visibility</p:attrName>
                                        </p:attrNameLst>
                                      </p:cBhvr>
                                      <p:to>
                                        <p:strVal val="visible"/>
                                      </p:to>
                                    </p:set>
                                    <p:anim calcmode="discrete" valueType="clr">
                                      <p:cBhvr override="childStyle">
                                        <p:cTn id="12" dur="80"/>
                                        <p:tgtEl>
                                          <p:spTgt spid="3174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1747">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1747">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31747">
                                            <p:txEl>
                                              <p:pRg st="2" end="2"/>
                                            </p:txEl>
                                          </p:spTgt>
                                        </p:tgtEl>
                                        <p:attrNameLst>
                                          <p:attrName>style.visibility</p:attrName>
                                        </p:attrNameLst>
                                      </p:cBhvr>
                                      <p:to>
                                        <p:strVal val="visible"/>
                                      </p:to>
                                    </p:set>
                                    <p:anim calcmode="discrete" valueType="clr">
                                      <p:cBhvr override="childStyle">
                                        <p:cTn id="19" dur="80"/>
                                        <p:tgtEl>
                                          <p:spTgt spid="3174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1747">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31747">
                                            <p:txEl>
                                              <p:pRg st="2" end="2"/>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31747">
                                            <p:txEl>
                                              <p:pRg st="3" end="3"/>
                                            </p:txEl>
                                          </p:spTgt>
                                        </p:tgtEl>
                                        <p:attrNameLst>
                                          <p:attrName>style.visibility</p:attrName>
                                        </p:attrNameLst>
                                      </p:cBhvr>
                                      <p:to>
                                        <p:strVal val="visible"/>
                                      </p:to>
                                    </p:set>
                                    <p:anim calcmode="discrete" valueType="clr">
                                      <p:cBhvr override="childStyle">
                                        <p:cTn id="26" dur="80"/>
                                        <p:tgtEl>
                                          <p:spTgt spid="3174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1747">
                                            <p:txEl>
                                              <p:pRg st="3" end="3"/>
                                            </p:txEl>
                                          </p:spTgt>
                                        </p:tgtEl>
                                        <p:attrNameLst>
                                          <p:attrName>fillcolor</p:attrName>
                                        </p:attrNameLst>
                                      </p:cBhvr>
                                      <p:tavLst>
                                        <p:tav tm="0">
                                          <p:val>
                                            <p:clrVal>
                                              <a:schemeClr val="accent2"/>
                                            </p:clrVal>
                                          </p:val>
                                        </p:tav>
                                        <p:tav tm="50000">
                                          <p:val>
                                            <p:clrVal>
                                              <a:schemeClr val="hlink"/>
                                            </p:clrVal>
                                          </p:val>
                                        </p:tav>
                                      </p:tavLst>
                                    </p:anim>
                                    <p:set>
                                      <p:cBhvr>
                                        <p:cTn id="28" dur="80"/>
                                        <p:tgtEl>
                                          <p:spTgt spid="31747">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87313" indent="-28575" eaLnBrk="1" fontAlgn="auto" hangingPunct="1">
              <a:spcAft>
                <a:spcPts val="0"/>
              </a:spcAft>
              <a:buClr>
                <a:srgbClr val="FF66FF"/>
              </a:buClr>
              <a:buFontTx/>
              <a:buAutoNum type="romanUcPeriod" startAt="4"/>
              <a:defRPr/>
            </a:pPr>
            <a:r>
              <a:rPr lang="fr-FR" sz="3200" b="1" u="sng" dirty="0">
                <a:solidFill>
                  <a:schemeClr val="accent2"/>
                </a:solidFill>
                <a:latin typeface="Bradley Hand ITC" pitchFamily="66" charset="0"/>
              </a:rPr>
              <a:t>Création d’une table en mode commande</a:t>
            </a:r>
            <a:r>
              <a:rPr lang="fr-FR" sz="3200" b="1" dirty="0">
                <a:solidFill>
                  <a:schemeClr val="accent2"/>
                </a:solidFill>
                <a:latin typeface="Bradley Hand ITC" pitchFamily="66" charset="0"/>
              </a:rPr>
              <a:t> :</a:t>
            </a:r>
          </a:p>
        </p:txBody>
      </p:sp>
      <p:sp>
        <p:nvSpPr>
          <p:cNvPr id="32771" name="Rectangle 3"/>
          <p:cNvSpPr>
            <a:spLocks noGrp="1" noChangeArrowheads="1"/>
          </p:cNvSpPr>
          <p:nvPr>
            <p:ph sz="quarter" idx="1"/>
          </p:nvPr>
        </p:nvSpPr>
        <p:spPr>
          <a:xfrm>
            <a:off x="457200" y="1196975"/>
            <a:ext cx="8229600" cy="4929188"/>
          </a:xfrm>
        </p:spPr>
        <p:txBody>
          <a:bodyPr/>
          <a:lstStyle/>
          <a:p>
            <a:pPr marL="609600" indent="-609600" eaLnBrk="1" hangingPunct="1">
              <a:buFont typeface="Wingdings" pitchFamily="2" charset="2"/>
              <a:buNone/>
            </a:pPr>
            <a:endParaRPr lang="fr-FR" b="1" u="sng" smtClean="0">
              <a:solidFill>
                <a:schemeClr val="hlink"/>
              </a:solidFill>
              <a:latin typeface="Papyrus" pitchFamily="66" charset="0"/>
            </a:endParaRPr>
          </a:p>
          <a:p>
            <a:pPr marL="609600" indent="-609600" eaLnBrk="1" hangingPunct="1">
              <a:buFontTx/>
              <a:buAutoNum type="arabicPeriod"/>
            </a:pPr>
            <a:r>
              <a:rPr lang="fr-FR" b="1" u="sng" smtClean="0">
                <a:solidFill>
                  <a:schemeClr val="hlink"/>
                </a:solidFill>
                <a:latin typeface="Papyrus" pitchFamily="66" charset="0"/>
              </a:rPr>
              <a:t>Introduction</a:t>
            </a:r>
            <a:r>
              <a:rPr lang="fr-FR" smtClean="0">
                <a:solidFill>
                  <a:schemeClr val="hlink"/>
                </a:solidFill>
                <a:latin typeface="Papyrus" pitchFamily="66" charset="0"/>
              </a:rPr>
              <a:t> :</a:t>
            </a:r>
          </a:p>
          <a:p>
            <a:pPr marL="609600" indent="-609600" eaLnBrk="1" hangingPunct="1">
              <a:buFontTx/>
              <a:buNone/>
            </a:pPr>
            <a:r>
              <a:rPr lang="fr-FR" smtClean="0"/>
              <a:t>Dans le mode commande, on utilise le langage SQL </a:t>
            </a:r>
          </a:p>
          <a:p>
            <a:pPr marL="609600" indent="-609600" eaLnBrk="1" hangingPunct="1">
              <a:buFontTx/>
              <a:buNone/>
            </a:pPr>
            <a:r>
              <a:rPr lang="fr-FR" smtClean="0"/>
              <a:t>(Structured Query Language) est un langage de </a:t>
            </a:r>
          </a:p>
          <a:p>
            <a:pPr marL="609600" indent="-609600" eaLnBrk="1" hangingPunct="1">
              <a:buFontTx/>
              <a:buNone/>
            </a:pPr>
            <a:r>
              <a:rPr lang="fr-FR" smtClean="0"/>
              <a:t>définition de données (LDD), un langage de </a:t>
            </a:r>
          </a:p>
          <a:p>
            <a:pPr marL="609600" indent="-609600" eaLnBrk="1" hangingPunct="1">
              <a:buFontTx/>
              <a:buNone/>
            </a:pPr>
            <a:r>
              <a:rPr lang="fr-FR" smtClean="0"/>
              <a:t>manipulation de données (LMD) et un langage de </a:t>
            </a:r>
          </a:p>
          <a:p>
            <a:pPr marL="609600" indent="-609600" eaLnBrk="1" hangingPunct="1">
              <a:buFontTx/>
              <a:buNone/>
            </a:pPr>
            <a:r>
              <a:rPr lang="fr-FR" smtClean="0"/>
              <a:t>contrôle de données (LCD) pour les bases de données </a:t>
            </a:r>
          </a:p>
          <a:p>
            <a:pPr marL="609600" indent="-609600" eaLnBrk="1" hangingPunct="1">
              <a:buFontTx/>
              <a:buNone/>
            </a:pPr>
            <a:r>
              <a:rPr lang="fr-FR" smtClean="0"/>
              <a:t>relationnelles. </a:t>
            </a:r>
          </a:p>
        </p:txBody>
      </p:sp>
      <p:sp>
        <p:nvSpPr>
          <p:cNvPr id="31748"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C46233E3-9B85-482F-87D4-651314C1741F}" type="slidenum">
              <a:rPr lang="fr-FR" smtClean="0"/>
              <a:pPr/>
              <a:t>22</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checkerboard(across)">
                                      <p:cBhvr>
                                        <p:cTn id="7" dur="500"/>
                                        <p:tgtEl>
                                          <p:spTgt spid="3277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box(in)">
                                      <p:cBhvr>
                                        <p:cTn id="12" dur="500"/>
                                        <p:tgtEl>
                                          <p:spTgt spid="327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nodeType="clickEffect">
                                  <p:stCondLst>
                                    <p:cond delay="0"/>
                                  </p:stCondLst>
                                  <p:iterate type="lt">
                                    <p:tmPct val="50000"/>
                                  </p:iterate>
                                  <p:childTnLst>
                                    <p:set>
                                      <p:cBhvr>
                                        <p:cTn id="16" dur="1" fill="hold">
                                          <p:stCondLst>
                                            <p:cond delay="0"/>
                                          </p:stCondLst>
                                        </p:cTn>
                                        <p:tgtEl>
                                          <p:spTgt spid="32771">
                                            <p:txEl>
                                              <p:pRg st="2" end="2"/>
                                            </p:txEl>
                                          </p:spTgt>
                                        </p:tgtEl>
                                        <p:attrNameLst>
                                          <p:attrName>style.visibility</p:attrName>
                                        </p:attrNameLst>
                                      </p:cBhvr>
                                      <p:to>
                                        <p:strVal val="visible"/>
                                      </p:to>
                                    </p:set>
                                    <p:anim calcmode="discrete" valueType="clr">
                                      <p:cBhvr override="childStyle">
                                        <p:cTn id="17" dur="80"/>
                                        <p:tgtEl>
                                          <p:spTgt spid="3277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32771">
                                            <p:txEl>
                                              <p:pRg st="2" end="2"/>
                                            </p:txEl>
                                          </p:spTgt>
                                        </p:tgtEl>
                                        <p:attrNameLst>
                                          <p:attrName>fillcolor</p:attrName>
                                        </p:attrNameLst>
                                      </p:cBhvr>
                                      <p:tavLst>
                                        <p:tav tm="0">
                                          <p:val>
                                            <p:clrVal>
                                              <a:schemeClr val="accent2"/>
                                            </p:clrVal>
                                          </p:val>
                                        </p:tav>
                                        <p:tav tm="50000">
                                          <p:val>
                                            <p:clrVal>
                                              <a:schemeClr val="hlink"/>
                                            </p:clrVal>
                                          </p:val>
                                        </p:tav>
                                      </p:tavLst>
                                    </p:anim>
                                    <p:set>
                                      <p:cBhvr>
                                        <p:cTn id="19" dur="80"/>
                                        <p:tgtEl>
                                          <p:spTgt spid="32771">
                                            <p:txEl>
                                              <p:pRg st="2" end="2"/>
                                            </p:txEl>
                                          </p:spTgt>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nodeType="clickEffect">
                                  <p:stCondLst>
                                    <p:cond delay="0"/>
                                  </p:stCondLst>
                                  <p:iterate type="lt">
                                    <p:tmPct val="50000"/>
                                  </p:iterate>
                                  <p:childTnLst>
                                    <p:set>
                                      <p:cBhvr>
                                        <p:cTn id="23" dur="1" fill="hold">
                                          <p:stCondLst>
                                            <p:cond delay="0"/>
                                          </p:stCondLst>
                                        </p:cTn>
                                        <p:tgtEl>
                                          <p:spTgt spid="32771">
                                            <p:txEl>
                                              <p:pRg st="3" end="3"/>
                                            </p:txEl>
                                          </p:spTgt>
                                        </p:tgtEl>
                                        <p:attrNameLst>
                                          <p:attrName>style.visibility</p:attrName>
                                        </p:attrNameLst>
                                      </p:cBhvr>
                                      <p:to>
                                        <p:strVal val="visible"/>
                                      </p:to>
                                    </p:set>
                                    <p:anim calcmode="discrete" valueType="clr">
                                      <p:cBhvr override="childStyle">
                                        <p:cTn id="24" dur="80"/>
                                        <p:tgtEl>
                                          <p:spTgt spid="32771">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32771">
                                            <p:txEl>
                                              <p:pRg st="3" end="3"/>
                                            </p:txEl>
                                          </p:spTgt>
                                        </p:tgtEl>
                                        <p:attrNameLst>
                                          <p:attrName>fillcolor</p:attrName>
                                        </p:attrNameLst>
                                      </p:cBhvr>
                                      <p:tavLst>
                                        <p:tav tm="0">
                                          <p:val>
                                            <p:clrVal>
                                              <a:schemeClr val="accent2"/>
                                            </p:clrVal>
                                          </p:val>
                                        </p:tav>
                                        <p:tav tm="50000">
                                          <p:val>
                                            <p:clrVal>
                                              <a:schemeClr val="hlink"/>
                                            </p:clrVal>
                                          </p:val>
                                        </p:tav>
                                      </p:tavLst>
                                    </p:anim>
                                    <p:set>
                                      <p:cBhvr>
                                        <p:cTn id="26" dur="80"/>
                                        <p:tgtEl>
                                          <p:spTgt spid="32771">
                                            <p:txEl>
                                              <p:pRg st="3" end="3"/>
                                            </p:txEl>
                                          </p:spTgt>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27" presetClass="entr" presetSubtype="0" fill="hold" nodeType="clickEffect">
                                  <p:stCondLst>
                                    <p:cond delay="0"/>
                                  </p:stCondLst>
                                  <p:iterate type="lt">
                                    <p:tmPct val="50000"/>
                                  </p:iterate>
                                  <p:childTnLst>
                                    <p:set>
                                      <p:cBhvr>
                                        <p:cTn id="30" dur="1" fill="hold">
                                          <p:stCondLst>
                                            <p:cond delay="0"/>
                                          </p:stCondLst>
                                        </p:cTn>
                                        <p:tgtEl>
                                          <p:spTgt spid="32771">
                                            <p:txEl>
                                              <p:pRg st="4" end="4"/>
                                            </p:txEl>
                                          </p:spTgt>
                                        </p:tgtEl>
                                        <p:attrNameLst>
                                          <p:attrName>style.visibility</p:attrName>
                                        </p:attrNameLst>
                                      </p:cBhvr>
                                      <p:to>
                                        <p:strVal val="visible"/>
                                      </p:to>
                                    </p:set>
                                    <p:anim calcmode="discrete" valueType="clr">
                                      <p:cBhvr override="childStyle">
                                        <p:cTn id="31" dur="80"/>
                                        <p:tgtEl>
                                          <p:spTgt spid="32771">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32771">
                                            <p:txEl>
                                              <p:pRg st="4" end="4"/>
                                            </p:txEl>
                                          </p:spTgt>
                                        </p:tgtEl>
                                        <p:attrNameLst>
                                          <p:attrName>fillcolor</p:attrName>
                                        </p:attrNameLst>
                                      </p:cBhvr>
                                      <p:tavLst>
                                        <p:tav tm="0">
                                          <p:val>
                                            <p:clrVal>
                                              <a:schemeClr val="accent2"/>
                                            </p:clrVal>
                                          </p:val>
                                        </p:tav>
                                        <p:tav tm="50000">
                                          <p:val>
                                            <p:clrVal>
                                              <a:schemeClr val="hlink"/>
                                            </p:clrVal>
                                          </p:val>
                                        </p:tav>
                                      </p:tavLst>
                                    </p:anim>
                                    <p:set>
                                      <p:cBhvr>
                                        <p:cTn id="33" dur="80"/>
                                        <p:tgtEl>
                                          <p:spTgt spid="32771">
                                            <p:txEl>
                                              <p:pRg st="4" end="4"/>
                                            </p:txEl>
                                          </p:spTgt>
                                        </p:tgtEl>
                                        <p:attrNameLst>
                                          <p:attrName>fill.type</p:attrName>
                                        </p:attrNameLst>
                                      </p:cBhvr>
                                      <p:to>
                                        <p:strVal val="solid"/>
                                      </p:to>
                                    </p:se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nodeType="clickEffect">
                                  <p:stCondLst>
                                    <p:cond delay="0"/>
                                  </p:stCondLst>
                                  <p:iterate type="lt">
                                    <p:tmPct val="50000"/>
                                  </p:iterate>
                                  <p:childTnLst>
                                    <p:set>
                                      <p:cBhvr>
                                        <p:cTn id="37" dur="1" fill="hold">
                                          <p:stCondLst>
                                            <p:cond delay="0"/>
                                          </p:stCondLst>
                                        </p:cTn>
                                        <p:tgtEl>
                                          <p:spTgt spid="32771">
                                            <p:txEl>
                                              <p:pRg st="5" end="5"/>
                                            </p:txEl>
                                          </p:spTgt>
                                        </p:tgtEl>
                                        <p:attrNameLst>
                                          <p:attrName>style.visibility</p:attrName>
                                        </p:attrNameLst>
                                      </p:cBhvr>
                                      <p:to>
                                        <p:strVal val="visible"/>
                                      </p:to>
                                    </p:set>
                                    <p:anim calcmode="discrete" valueType="clr">
                                      <p:cBhvr override="childStyle">
                                        <p:cTn id="38" dur="80"/>
                                        <p:tgtEl>
                                          <p:spTgt spid="32771">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32771">
                                            <p:txEl>
                                              <p:pRg st="5" end="5"/>
                                            </p:txEl>
                                          </p:spTgt>
                                        </p:tgtEl>
                                        <p:attrNameLst>
                                          <p:attrName>fillcolor</p:attrName>
                                        </p:attrNameLst>
                                      </p:cBhvr>
                                      <p:tavLst>
                                        <p:tav tm="0">
                                          <p:val>
                                            <p:clrVal>
                                              <a:schemeClr val="accent2"/>
                                            </p:clrVal>
                                          </p:val>
                                        </p:tav>
                                        <p:tav tm="50000">
                                          <p:val>
                                            <p:clrVal>
                                              <a:schemeClr val="hlink"/>
                                            </p:clrVal>
                                          </p:val>
                                        </p:tav>
                                      </p:tavLst>
                                    </p:anim>
                                    <p:set>
                                      <p:cBhvr>
                                        <p:cTn id="40" dur="80"/>
                                        <p:tgtEl>
                                          <p:spTgt spid="32771">
                                            <p:txEl>
                                              <p:pRg st="5" end="5"/>
                                            </p:txEl>
                                          </p:spTgt>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27" presetClass="entr" presetSubtype="0" fill="hold" nodeType="clickEffect">
                                  <p:stCondLst>
                                    <p:cond delay="0"/>
                                  </p:stCondLst>
                                  <p:iterate type="lt">
                                    <p:tmPct val="50000"/>
                                  </p:iterate>
                                  <p:childTnLst>
                                    <p:set>
                                      <p:cBhvr>
                                        <p:cTn id="44" dur="1" fill="hold">
                                          <p:stCondLst>
                                            <p:cond delay="0"/>
                                          </p:stCondLst>
                                        </p:cTn>
                                        <p:tgtEl>
                                          <p:spTgt spid="32771">
                                            <p:txEl>
                                              <p:pRg st="6" end="6"/>
                                            </p:txEl>
                                          </p:spTgt>
                                        </p:tgtEl>
                                        <p:attrNameLst>
                                          <p:attrName>style.visibility</p:attrName>
                                        </p:attrNameLst>
                                      </p:cBhvr>
                                      <p:to>
                                        <p:strVal val="visible"/>
                                      </p:to>
                                    </p:set>
                                    <p:anim calcmode="discrete" valueType="clr">
                                      <p:cBhvr override="childStyle">
                                        <p:cTn id="45" dur="80"/>
                                        <p:tgtEl>
                                          <p:spTgt spid="32771">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6" dur="80"/>
                                        <p:tgtEl>
                                          <p:spTgt spid="32771">
                                            <p:txEl>
                                              <p:pRg st="6" end="6"/>
                                            </p:txEl>
                                          </p:spTgt>
                                        </p:tgtEl>
                                        <p:attrNameLst>
                                          <p:attrName>fillcolor</p:attrName>
                                        </p:attrNameLst>
                                      </p:cBhvr>
                                      <p:tavLst>
                                        <p:tav tm="0">
                                          <p:val>
                                            <p:clrVal>
                                              <a:schemeClr val="accent2"/>
                                            </p:clrVal>
                                          </p:val>
                                        </p:tav>
                                        <p:tav tm="50000">
                                          <p:val>
                                            <p:clrVal>
                                              <a:schemeClr val="hlink"/>
                                            </p:clrVal>
                                          </p:val>
                                        </p:tav>
                                      </p:tavLst>
                                    </p:anim>
                                    <p:set>
                                      <p:cBhvr>
                                        <p:cTn id="47" dur="80"/>
                                        <p:tgtEl>
                                          <p:spTgt spid="32771">
                                            <p:txEl>
                                              <p:pRg st="6" end="6"/>
                                            </p:txEl>
                                          </p:spTgt>
                                        </p:tgtEl>
                                        <p:attrNameLst>
                                          <p:attrName>fill.type</p:attrName>
                                        </p:attrNameLst>
                                      </p:cBhvr>
                                      <p:to>
                                        <p:strVal val="solid"/>
                                      </p:to>
                                    </p:set>
                                  </p:childTnLst>
                                </p:cTn>
                              </p:par>
                            </p:childTnLst>
                          </p:cTn>
                        </p:par>
                      </p:childTnLst>
                    </p:cTn>
                  </p:par>
                  <p:par>
                    <p:cTn id="48" fill="hold">
                      <p:stCondLst>
                        <p:cond delay="indefinite"/>
                      </p:stCondLst>
                      <p:childTnLst>
                        <p:par>
                          <p:cTn id="49" fill="hold">
                            <p:stCondLst>
                              <p:cond delay="0"/>
                            </p:stCondLst>
                            <p:childTnLst>
                              <p:par>
                                <p:cTn id="50" presetID="27" presetClass="entr" presetSubtype="0" fill="hold" nodeType="clickEffect">
                                  <p:stCondLst>
                                    <p:cond delay="0"/>
                                  </p:stCondLst>
                                  <p:iterate type="lt">
                                    <p:tmPct val="50000"/>
                                  </p:iterate>
                                  <p:childTnLst>
                                    <p:set>
                                      <p:cBhvr>
                                        <p:cTn id="51" dur="1" fill="hold">
                                          <p:stCondLst>
                                            <p:cond delay="0"/>
                                          </p:stCondLst>
                                        </p:cTn>
                                        <p:tgtEl>
                                          <p:spTgt spid="32771">
                                            <p:txEl>
                                              <p:pRg st="7" end="7"/>
                                            </p:txEl>
                                          </p:spTgt>
                                        </p:tgtEl>
                                        <p:attrNameLst>
                                          <p:attrName>style.visibility</p:attrName>
                                        </p:attrNameLst>
                                      </p:cBhvr>
                                      <p:to>
                                        <p:strVal val="visible"/>
                                      </p:to>
                                    </p:set>
                                    <p:anim calcmode="discrete" valueType="clr">
                                      <p:cBhvr override="childStyle">
                                        <p:cTn id="52" dur="80"/>
                                        <p:tgtEl>
                                          <p:spTgt spid="32771">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3" dur="80"/>
                                        <p:tgtEl>
                                          <p:spTgt spid="32771">
                                            <p:txEl>
                                              <p:pRg st="7" end="7"/>
                                            </p:txEl>
                                          </p:spTgt>
                                        </p:tgtEl>
                                        <p:attrNameLst>
                                          <p:attrName>fillcolor</p:attrName>
                                        </p:attrNameLst>
                                      </p:cBhvr>
                                      <p:tavLst>
                                        <p:tav tm="0">
                                          <p:val>
                                            <p:clrVal>
                                              <a:schemeClr val="accent2"/>
                                            </p:clrVal>
                                          </p:val>
                                        </p:tav>
                                        <p:tav tm="50000">
                                          <p:val>
                                            <p:clrVal>
                                              <a:schemeClr val="hlink"/>
                                            </p:clrVal>
                                          </p:val>
                                        </p:tav>
                                      </p:tavLst>
                                    </p:anim>
                                    <p:set>
                                      <p:cBhvr>
                                        <p:cTn id="54" dur="80"/>
                                        <p:tgtEl>
                                          <p:spTgt spid="32771">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74638"/>
            <a:ext cx="8229600" cy="777875"/>
          </a:xfrm>
        </p:spPr>
        <p:txBody>
          <a:bodyPr/>
          <a:lstStyle/>
          <a:p>
            <a:pPr marL="838200" indent="-838200" eaLnBrk="1" fontAlgn="auto" hangingPunct="1">
              <a:spcAft>
                <a:spcPts val="0"/>
              </a:spcAft>
              <a:buClr>
                <a:srgbClr val="CC00FF"/>
              </a:buClr>
              <a:buFontTx/>
              <a:buAutoNum type="alphaLcPeriod"/>
              <a:defRPr/>
            </a:pPr>
            <a:r>
              <a:rPr lang="fr-FR" sz="3200" u="sng">
                <a:latin typeface="Tempus Sans ITC" pitchFamily="82" charset="0"/>
              </a:rPr>
              <a:t>Langage de définition de données:</a:t>
            </a:r>
          </a:p>
        </p:txBody>
      </p:sp>
      <p:sp>
        <p:nvSpPr>
          <p:cNvPr id="33795" name="Rectangle 3"/>
          <p:cNvSpPr>
            <a:spLocks noGrp="1" noChangeArrowheads="1"/>
          </p:cNvSpPr>
          <p:nvPr>
            <p:ph sz="quarter" idx="1"/>
          </p:nvPr>
        </p:nvSpPr>
        <p:spPr>
          <a:xfrm>
            <a:off x="468313" y="1052513"/>
            <a:ext cx="8229600" cy="5073650"/>
          </a:xfrm>
        </p:spPr>
        <p:txBody>
          <a:bodyPr/>
          <a:lstStyle/>
          <a:p>
            <a:pPr eaLnBrk="1" hangingPunct="1">
              <a:buFontTx/>
              <a:buNone/>
            </a:pPr>
            <a:r>
              <a:rPr lang="fr-FR" smtClean="0"/>
              <a:t>Il permet de créer des tables dans une base </a:t>
            </a:r>
          </a:p>
          <a:p>
            <a:pPr eaLnBrk="1" hangingPunct="1">
              <a:buFontTx/>
              <a:buNone/>
            </a:pPr>
            <a:r>
              <a:rPr lang="fr-FR" smtClean="0"/>
              <a:t>de données relationnelle, ainsi que d'en </a:t>
            </a:r>
          </a:p>
          <a:p>
            <a:pPr eaLnBrk="1" hangingPunct="1">
              <a:buFontTx/>
              <a:buNone/>
            </a:pPr>
            <a:r>
              <a:rPr lang="fr-FR" smtClean="0"/>
              <a:t>modifier ou en supprimer. </a:t>
            </a:r>
          </a:p>
        </p:txBody>
      </p:sp>
      <p:sp>
        <p:nvSpPr>
          <p:cNvPr id="32772"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ECEC7133-B69A-458B-99B4-53F420CD5B79}" type="slidenum">
              <a:rPr lang="fr-FR" smtClean="0"/>
              <a:pPr/>
              <a:t>23</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linds(horizontal)">
                                      <p:cBhvr>
                                        <p:cTn id="7" dur="500"/>
                                        <p:tgtEl>
                                          <p:spTgt spid="3379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3795">
                                            <p:txEl>
                                              <p:pRg st="0" end="0"/>
                                            </p:txEl>
                                          </p:spTgt>
                                        </p:tgtEl>
                                        <p:attrNameLst>
                                          <p:attrName>style.visibility</p:attrName>
                                        </p:attrNameLst>
                                      </p:cBhvr>
                                      <p:to>
                                        <p:strVal val="visible"/>
                                      </p:to>
                                    </p:set>
                                    <p:anim calcmode="discrete" valueType="clr">
                                      <p:cBhvr override="childStyle">
                                        <p:cTn id="12" dur="80"/>
                                        <p:tgtEl>
                                          <p:spTgt spid="3379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3795">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3795">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33795">
                                            <p:txEl>
                                              <p:pRg st="1" end="1"/>
                                            </p:txEl>
                                          </p:spTgt>
                                        </p:tgtEl>
                                        <p:attrNameLst>
                                          <p:attrName>style.visibility</p:attrName>
                                        </p:attrNameLst>
                                      </p:cBhvr>
                                      <p:to>
                                        <p:strVal val="visible"/>
                                      </p:to>
                                    </p:set>
                                    <p:anim calcmode="discrete" valueType="clr">
                                      <p:cBhvr override="childStyle">
                                        <p:cTn id="19" dur="80"/>
                                        <p:tgtEl>
                                          <p:spTgt spid="3379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3795">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33795">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33795">
                                            <p:txEl>
                                              <p:pRg st="2" end="2"/>
                                            </p:txEl>
                                          </p:spTgt>
                                        </p:tgtEl>
                                        <p:attrNameLst>
                                          <p:attrName>style.visibility</p:attrName>
                                        </p:attrNameLst>
                                      </p:cBhvr>
                                      <p:to>
                                        <p:strVal val="visible"/>
                                      </p:to>
                                    </p:set>
                                    <p:anim calcmode="discrete" valueType="clr">
                                      <p:cBhvr override="childStyle">
                                        <p:cTn id="26" dur="80"/>
                                        <p:tgtEl>
                                          <p:spTgt spid="3379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3795">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33795">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marL="838200" indent="-838200" eaLnBrk="1" fontAlgn="auto" hangingPunct="1">
              <a:spcAft>
                <a:spcPts val="0"/>
              </a:spcAft>
              <a:buClr>
                <a:srgbClr val="CC00FF"/>
              </a:buClr>
              <a:buFontTx/>
              <a:buAutoNum type="alphaLcPeriod" startAt="2"/>
              <a:defRPr/>
            </a:pPr>
            <a:r>
              <a:rPr lang="fr-FR" sz="4000" u="sng">
                <a:latin typeface="Tempus Sans ITC" pitchFamily="82" charset="0"/>
              </a:rPr>
              <a:t>Langage de manipulation de données:</a:t>
            </a:r>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buFontTx/>
              <a:buNone/>
            </a:pPr>
            <a:r>
              <a:rPr lang="fr-FR" smtClean="0"/>
              <a:t>Il permet de sélectionner, insérer, modifier </a:t>
            </a:r>
          </a:p>
          <a:p>
            <a:pPr eaLnBrk="1" hangingPunct="1">
              <a:buFontTx/>
              <a:buNone/>
            </a:pPr>
            <a:r>
              <a:rPr lang="fr-FR" smtClean="0"/>
              <a:t>ou supprimer des données dans une table </a:t>
            </a:r>
          </a:p>
          <a:p>
            <a:pPr eaLnBrk="1" hangingPunct="1">
              <a:buFontTx/>
              <a:buNone/>
            </a:pPr>
            <a:r>
              <a:rPr lang="fr-FR" smtClean="0"/>
              <a:t>d'une base de données relationnelle. </a:t>
            </a:r>
          </a:p>
        </p:txBody>
      </p:sp>
      <p:sp>
        <p:nvSpPr>
          <p:cNvPr id="33796"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D35AEEEB-4FF9-4703-A4D7-9BE263D95600}" type="slidenum">
              <a:rPr lang="fr-FR" smtClean="0"/>
              <a:pPr/>
              <a:t>24</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blinds(horizontal)">
                                      <p:cBhvr>
                                        <p:cTn id="7" dur="500"/>
                                        <p:tgtEl>
                                          <p:spTgt spid="3481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4819">
                                            <p:txEl>
                                              <p:pRg st="0" end="0"/>
                                            </p:txEl>
                                          </p:spTgt>
                                        </p:tgtEl>
                                        <p:attrNameLst>
                                          <p:attrName>style.visibility</p:attrName>
                                        </p:attrNameLst>
                                      </p:cBhvr>
                                      <p:to>
                                        <p:strVal val="visible"/>
                                      </p:to>
                                    </p:set>
                                    <p:anim calcmode="discrete" valueType="clr">
                                      <p:cBhvr override="childStyle">
                                        <p:cTn id="12" dur="80"/>
                                        <p:tgtEl>
                                          <p:spTgt spid="3481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481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4819">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34819">
                                            <p:txEl>
                                              <p:pRg st="1" end="1"/>
                                            </p:txEl>
                                          </p:spTgt>
                                        </p:tgtEl>
                                        <p:attrNameLst>
                                          <p:attrName>style.visibility</p:attrName>
                                        </p:attrNameLst>
                                      </p:cBhvr>
                                      <p:to>
                                        <p:strVal val="visible"/>
                                      </p:to>
                                    </p:set>
                                    <p:anim calcmode="discrete" valueType="clr">
                                      <p:cBhvr override="childStyle">
                                        <p:cTn id="19" dur="80"/>
                                        <p:tgtEl>
                                          <p:spTgt spid="3481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4819">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34819">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34819">
                                            <p:txEl>
                                              <p:pRg st="2" end="2"/>
                                            </p:txEl>
                                          </p:spTgt>
                                        </p:tgtEl>
                                        <p:attrNameLst>
                                          <p:attrName>style.visibility</p:attrName>
                                        </p:attrNameLst>
                                      </p:cBhvr>
                                      <p:to>
                                        <p:strVal val="visible"/>
                                      </p:to>
                                    </p:set>
                                    <p:anim calcmode="discrete" valueType="clr">
                                      <p:cBhvr override="childStyle">
                                        <p:cTn id="26" dur="80"/>
                                        <p:tgtEl>
                                          <p:spTgt spid="3481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4819">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34819">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marL="838200" indent="-838200" eaLnBrk="1" fontAlgn="auto" hangingPunct="1">
              <a:spcAft>
                <a:spcPts val="0"/>
              </a:spcAft>
              <a:buClr>
                <a:srgbClr val="CC00FF"/>
              </a:buClr>
              <a:buFontTx/>
              <a:buAutoNum type="alphaLcPeriod" startAt="3"/>
              <a:defRPr/>
            </a:pPr>
            <a:r>
              <a:rPr lang="fr-FR" u="sng">
                <a:latin typeface="Tempus Sans ITC" pitchFamily="82" charset="0"/>
              </a:rPr>
              <a:t>Langage de contrôle d’accès:</a:t>
            </a:r>
          </a:p>
        </p:txBody>
      </p:sp>
      <p:sp>
        <p:nvSpPr>
          <p:cNvPr id="35843" name="Rectangle 3"/>
          <p:cNvSpPr>
            <a:spLocks noGrp="1" noChangeArrowheads="1"/>
          </p:cNvSpPr>
          <p:nvPr>
            <p:ph sz="quarter" idx="1"/>
          </p:nvPr>
        </p:nvSpPr>
        <p:spPr>
          <a:xfrm>
            <a:off x="457200" y="1600200"/>
            <a:ext cx="7467600" cy="4873625"/>
          </a:xfrm>
        </p:spPr>
        <p:txBody>
          <a:bodyPr/>
          <a:lstStyle/>
          <a:p>
            <a:pPr eaLnBrk="1" hangingPunct="1">
              <a:buFontTx/>
              <a:buNone/>
            </a:pPr>
            <a:r>
              <a:rPr lang="fr-FR" smtClean="0"/>
              <a:t>Il permet de définir des permissions au </a:t>
            </a:r>
          </a:p>
          <a:p>
            <a:pPr eaLnBrk="1" hangingPunct="1">
              <a:buFontTx/>
              <a:buNone/>
            </a:pPr>
            <a:r>
              <a:rPr lang="fr-FR" smtClean="0"/>
              <a:t>niveau des utilisateurs d'une base de </a:t>
            </a:r>
          </a:p>
          <a:p>
            <a:pPr eaLnBrk="1" hangingPunct="1">
              <a:buFontTx/>
              <a:buNone/>
            </a:pPr>
            <a:r>
              <a:rPr lang="fr-FR" smtClean="0"/>
              <a:t>données. On parle de DCL (Data Control </a:t>
            </a:r>
          </a:p>
          <a:p>
            <a:pPr eaLnBrk="1" hangingPunct="1">
              <a:buFontTx/>
              <a:buNone/>
            </a:pPr>
            <a:r>
              <a:rPr lang="fr-FR" smtClean="0"/>
              <a:t>Language). </a:t>
            </a:r>
          </a:p>
        </p:txBody>
      </p:sp>
      <p:sp>
        <p:nvSpPr>
          <p:cNvPr id="34820"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67D98D49-C608-4492-BB20-9DE5CF38F0F7}" type="slidenum">
              <a:rPr lang="fr-FR" smtClean="0"/>
              <a:pPr/>
              <a:t>25</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blinds(horizontal)">
                                      <p:cBhvr>
                                        <p:cTn id="7" dur="500"/>
                                        <p:tgtEl>
                                          <p:spTgt spid="3584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5843">
                                            <p:txEl>
                                              <p:pRg st="0" end="0"/>
                                            </p:txEl>
                                          </p:spTgt>
                                        </p:tgtEl>
                                        <p:attrNameLst>
                                          <p:attrName>style.visibility</p:attrName>
                                        </p:attrNameLst>
                                      </p:cBhvr>
                                      <p:to>
                                        <p:strVal val="visible"/>
                                      </p:to>
                                    </p:set>
                                    <p:anim calcmode="discrete" valueType="clr">
                                      <p:cBhvr override="childStyle">
                                        <p:cTn id="12" dur="80"/>
                                        <p:tgtEl>
                                          <p:spTgt spid="3584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5843">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5843">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35843">
                                            <p:txEl>
                                              <p:pRg st="1" end="1"/>
                                            </p:txEl>
                                          </p:spTgt>
                                        </p:tgtEl>
                                        <p:attrNameLst>
                                          <p:attrName>style.visibility</p:attrName>
                                        </p:attrNameLst>
                                      </p:cBhvr>
                                      <p:to>
                                        <p:strVal val="visible"/>
                                      </p:to>
                                    </p:set>
                                    <p:anim calcmode="discrete" valueType="clr">
                                      <p:cBhvr override="childStyle">
                                        <p:cTn id="19" dur="80"/>
                                        <p:tgtEl>
                                          <p:spTgt spid="3584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5843">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35843">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35843">
                                            <p:txEl>
                                              <p:pRg st="2" end="2"/>
                                            </p:txEl>
                                          </p:spTgt>
                                        </p:tgtEl>
                                        <p:attrNameLst>
                                          <p:attrName>style.visibility</p:attrName>
                                        </p:attrNameLst>
                                      </p:cBhvr>
                                      <p:to>
                                        <p:strVal val="visible"/>
                                      </p:to>
                                    </p:set>
                                    <p:anim calcmode="discrete" valueType="clr">
                                      <p:cBhvr override="childStyle">
                                        <p:cTn id="26" dur="80"/>
                                        <p:tgtEl>
                                          <p:spTgt spid="3584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5843">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35843">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35843">
                                            <p:txEl>
                                              <p:pRg st="3" end="3"/>
                                            </p:txEl>
                                          </p:spTgt>
                                        </p:tgtEl>
                                        <p:attrNameLst>
                                          <p:attrName>style.visibility</p:attrName>
                                        </p:attrNameLst>
                                      </p:cBhvr>
                                      <p:to>
                                        <p:strVal val="visible"/>
                                      </p:to>
                                    </p:set>
                                    <p:anim calcmode="discrete" valueType="clr">
                                      <p:cBhvr override="childStyle">
                                        <p:cTn id="33" dur="80"/>
                                        <p:tgtEl>
                                          <p:spTgt spid="3584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35843">
                                            <p:txEl>
                                              <p:pRg st="3" end="3"/>
                                            </p:txEl>
                                          </p:spTgt>
                                        </p:tgtEl>
                                        <p:attrNameLst>
                                          <p:attrName>fillcolor</p:attrName>
                                        </p:attrNameLst>
                                      </p:cBhvr>
                                      <p:tavLst>
                                        <p:tav tm="0">
                                          <p:val>
                                            <p:clrVal>
                                              <a:schemeClr val="accent2"/>
                                            </p:clrVal>
                                          </p:val>
                                        </p:tav>
                                        <p:tav tm="50000">
                                          <p:val>
                                            <p:clrVal>
                                              <a:schemeClr val="hlink"/>
                                            </p:clrVal>
                                          </p:val>
                                        </p:tav>
                                      </p:tavLst>
                                    </p:anim>
                                    <p:set>
                                      <p:cBhvr>
                                        <p:cTn id="35" dur="80"/>
                                        <p:tgtEl>
                                          <p:spTgt spid="3584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marL="838200" indent="-838200" eaLnBrk="1" fontAlgn="auto" hangingPunct="1">
              <a:spcAft>
                <a:spcPts val="0"/>
              </a:spcAft>
              <a:buFontTx/>
              <a:buAutoNum type="arabicPeriod" startAt="2"/>
              <a:defRPr/>
            </a:pPr>
            <a:r>
              <a:rPr lang="fr-FR" b="1" u="sng">
                <a:solidFill>
                  <a:schemeClr val="hlink"/>
                </a:solidFill>
                <a:latin typeface="Papyrus" pitchFamily="66" charset="0"/>
              </a:rPr>
              <a:t>Création de tables</a:t>
            </a:r>
            <a:r>
              <a:rPr lang="fr-FR">
                <a:solidFill>
                  <a:schemeClr val="hlink"/>
                </a:solidFill>
                <a:latin typeface="Papyrus" pitchFamily="66" charset="0"/>
              </a:rPr>
              <a:t> :</a:t>
            </a:r>
          </a:p>
        </p:txBody>
      </p:sp>
      <p:sp>
        <p:nvSpPr>
          <p:cNvPr id="36867" name="Rectangle 3"/>
          <p:cNvSpPr>
            <a:spLocks noGrp="1" noChangeArrowheads="1"/>
          </p:cNvSpPr>
          <p:nvPr>
            <p:ph sz="quarter" idx="1"/>
          </p:nvPr>
        </p:nvSpPr>
        <p:spPr>
          <a:xfrm>
            <a:off x="457200" y="1600200"/>
            <a:ext cx="7467600" cy="4873625"/>
          </a:xfrm>
        </p:spPr>
        <p:txBody>
          <a:bodyPr/>
          <a:lstStyle/>
          <a:p>
            <a:pPr eaLnBrk="1" hangingPunct="1">
              <a:buFontTx/>
              <a:buNone/>
            </a:pPr>
            <a:r>
              <a:rPr lang="fr-FR" smtClean="0"/>
              <a:t>Le langage de définition de données (LDD) </a:t>
            </a:r>
          </a:p>
          <a:p>
            <a:pPr eaLnBrk="1" hangingPunct="1">
              <a:buFontTx/>
              <a:buNone/>
            </a:pPr>
            <a:r>
              <a:rPr lang="fr-FR" smtClean="0"/>
              <a:t>permet de créer des tables grâce au mot clé </a:t>
            </a:r>
          </a:p>
          <a:p>
            <a:pPr eaLnBrk="1" hangingPunct="1">
              <a:buFontTx/>
              <a:buNone/>
            </a:pPr>
            <a:r>
              <a:rPr lang="fr-FR" b="1" smtClean="0">
                <a:solidFill>
                  <a:srgbClr val="FF3300"/>
                </a:solidFill>
              </a:rPr>
              <a:t>CREATE TABLE</a:t>
            </a:r>
            <a:endParaRPr lang="fr-FR" smtClean="0"/>
          </a:p>
          <a:p>
            <a:pPr eaLnBrk="1" hangingPunct="1">
              <a:buFontTx/>
              <a:buNone/>
            </a:pPr>
            <a:endParaRPr lang="fr-FR" smtClean="0"/>
          </a:p>
          <a:p>
            <a:pPr eaLnBrk="1" hangingPunct="1">
              <a:buFontTx/>
              <a:buNone/>
            </a:pPr>
            <a:r>
              <a:rPr lang="fr-FR" b="1" smtClean="0">
                <a:solidFill>
                  <a:srgbClr val="FF3300"/>
                </a:solidFill>
                <a:latin typeface="Aparajita" pitchFamily="34" charset="0"/>
              </a:rPr>
              <a:t>CREATE TABLE Nom_table (définition_colonne|définition_contraintes,…);</a:t>
            </a:r>
          </a:p>
        </p:txBody>
      </p:sp>
      <p:sp>
        <p:nvSpPr>
          <p:cNvPr id="35844"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44C798DD-F723-454F-AD1E-A89AC21F2B5E}" type="slidenum">
              <a:rPr lang="fr-FR" smtClean="0"/>
              <a:pPr/>
              <a:t>26</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box(in)">
                                      <p:cBhvr>
                                        <p:cTn id="7" dur="500"/>
                                        <p:tgtEl>
                                          <p:spTgt spid="36866"/>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6867">
                                            <p:txEl>
                                              <p:pRg st="0" end="0"/>
                                            </p:txEl>
                                          </p:spTgt>
                                        </p:tgtEl>
                                        <p:attrNameLst>
                                          <p:attrName>style.visibility</p:attrName>
                                        </p:attrNameLst>
                                      </p:cBhvr>
                                      <p:to>
                                        <p:strVal val="visible"/>
                                      </p:to>
                                    </p:set>
                                    <p:anim calcmode="discrete" valueType="clr">
                                      <p:cBhvr override="childStyle">
                                        <p:cTn id="12" dur="80"/>
                                        <p:tgtEl>
                                          <p:spTgt spid="3686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6867">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6867">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36867">
                                            <p:txEl>
                                              <p:pRg st="1" end="1"/>
                                            </p:txEl>
                                          </p:spTgt>
                                        </p:tgtEl>
                                        <p:attrNameLst>
                                          <p:attrName>style.visibility</p:attrName>
                                        </p:attrNameLst>
                                      </p:cBhvr>
                                      <p:to>
                                        <p:strVal val="visible"/>
                                      </p:to>
                                    </p:set>
                                    <p:anim calcmode="discrete" valueType="clr">
                                      <p:cBhvr override="childStyle">
                                        <p:cTn id="19" dur="80"/>
                                        <p:tgtEl>
                                          <p:spTgt spid="3686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6867">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36867">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nodeType="clickEffect">
                                  <p:stCondLst>
                                    <p:cond delay="0"/>
                                  </p:stCondLst>
                                  <p:childTnLst>
                                    <p:set>
                                      <p:cBhvr>
                                        <p:cTn id="25" dur="1" fill="hold">
                                          <p:stCondLst>
                                            <p:cond delay="0"/>
                                          </p:stCondLst>
                                        </p:cTn>
                                        <p:tgtEl>
                                          <p:spTgt spid="36867">
                                            <p:txEl>
                                              <p:pRg st="2" end="2"/>
                                            </p:txEl>
                                          </p:spTgt>
                                        </p:tgtEl>
                                        <p:attrNameLst>
                                          <p:attrName>style.visibility</p:attrName>
                                        </p:attrNameLst>
                                      </p:cBhvr>
                                      <p:to>
                                        <p:strVal val="visible"/>
                                      </p:to>
                                    </p:set>
                                    <p:animEffect transition="in" filter="diamond(in)">
                                      <p:cBhvr>
                                        <p:cTn id="26" dur="1000"/>
                                        <p:tgtEl>
                                          <p:spTgt spid="36867">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7" presetClass="entr" presetSubtype="0" fill="hold" nodeType="clickEffect">
                                  <p:stCondLst>
                                    <p:cond delay="0"/>
                                  </p:stCondLst>
                                  <p:iterate type="lt">
                                    <p:tmPct val="50000"/>
                                  </p:iterate>
                                  <p:childTnLst>
                                    <p:set>
                                      <p:cBhvr>
                                        <p:cTn id="30" dur="1" fill="hold">
                                          <p:stCondLst>
                                            <p:cond delay="0"/>
                                          </p:stCondLst>
                                        </p:cTn>
                                        <p:tgtEl>
                                          <p:spTgt spid="36867">
                                            <p:txEl>
                                              <p:pRg st="4" end="4"/>
                                            </p:txEl>
                                          </p:spTgt>
                                        </p:tgtEl>
                                        <p:attrNameLst>
                                          <p:attrName>style.visibility</p:attrName>
                                        </p:attrNameLst>
                                      </p:cBhvr>
                                      <p:to>
                                        <p:strVal val="visible"/>
                                      </p:to>
                                    </p:set>
                                    <p:anim calcmode="discrete" valueType="clr">
                                      <p:cBhvr override="childStyle">
                                        <p:cTn id="31" dur="80"/>
                                        <p:tgtEl>
                                          <p:spTgt spid="3686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36867">
                                            <p:txEl>
                                              <p:pRg st="4" end="4"/>
                                            </p:txEl>
                                          </p:spTgt>
                                        </p:tgtEl>
                                        <p:attrNameLst>
                                          <p:attrName>fillcolor</p:attrName>
                                        </p:attrNameLst>
                                      </p:cBhvr>
                                      <p:tavLst>
                                        <p:tav tm="0">
                                          <p:val>
                                            <p:clrVal>
                                              <a:schemeClr val="accent2"/>
                                            </p:clrVal>
                                          </p:val>
                                        </p:tav>
                                        <p:tav tm="50000">
                                          <p:val>
                                            <p:clrVal>
                                              <a:schemeClr val="hlink"/>
                                            </p:clrVal>
                                          </p:val>
                                        </p:tav>
                                      </p:tavLst>
                                    </p:anim>
                                    <p:set>
                                      <p:cBhvr>
                                        <p:cTn id="33" dur="80"/>
                                        <p:tgtEl>
                                          <p:spTgt spid="36867">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marL="838200" indent="-838200" eaLnBrk="1" fontAlgn="auto" hangingPunct="1">
              <a:spcAft>
                <a:spcPts val="0"/>
              </a:spcAft>
              <a:buClr>
                <a:srgbClr val="CC00FF"/>
              </a:buClr>
              <a:buFontTx/>
              <a:buAutoNum type="alphaLcPeriod"/>
              <a:defRPr/>
            </a:pPr>
            <a:r>
              <a:rPr lang="fr-FR" sz="3600" u="sng">
                <a:latin typeface="Tempus Sans ITC" pitchFamily="82" charset="0"/>
              </a:rPr>
              <a:t>Définition colonne:</a:t>
            </a:r>
          </a:p>
        </p:txBody>
      </p:sp>
      <p:sp>
        <p:nvSpPr>
          <p:cNvPr id="37891" name="Rectangle 3"/>
          <p:cNvSpPr>
            <a:spLocks noGrp="1" noChangeArrowheads="1"/>
          </p:cNvSpPr>
          <p:nvPr>
            <p:ph sz="quarter" idx="1"/>
          </p:nvPr>
        </p:nvSpPr>
        <p:spPr>
          <a:xfrm>
            <a:off x="457200" y="1600200"/>
            <a:ext cx="7467600" cy="4873625"/>
          </a:xfrm>
        </p:spPr>
        <p:txBody>
          <a:bodyPr/>
          <a:lstStyle/>
          <a:p>
            <a:pPr marL="609600" indent="-609600" eaLnBrk="1" hangingPunct="1">
              <a:buFontTx/>
              <a:buNone/>
            </a:pPr>
            <a:r>
              <a:rPr lang="fr-FR" b="1" smtClean="0">
                <a:solidFill>
                  <a:srgbClr val="FF3300"/>
                </a:solidFill>
                <a:latin typeface="Aparajita" pitchFamily="34" charset="0"/>
              </a:rPr>
              <a:t>Nomcolonne Type_donnée [contrainte][CONSTRAINT contrainte],...);</a:t>
            </a:r>
          </a:p>
          <a:p>
            <a:pPr marL="609600" indent="-609600" eaLnBrk="1" hangingPunct="1">
              <a:buFontTx/>
              <a:buNone/>
            </a:pPr>
            <a:endParaRPr lang="fr-FR" b="1" smtClean="0">
              <a:solidFill>
                <a:srgbClr val="FF3300"/>
              </a:solidFill>
              <a:latin typeface="Aparajita" pitchFamily="34" charset="0"/>
            </a:endParaRPr>
          </a:p>
          <a:p>
            <a:pPr marL="609600" indent="-609600" eaLnBrk="1" hangingPunct="1">
              <a:buFontTx/>
              <a:buNone/>
            </a:pPr>
            <a:endParaRPr lang="fr-FR" b="1" smtClean="0">
              <a:solidFill>
                <a:srgbClr val="FF3300"/>
              </a:solidFill>
              <a:latin typeface="Aparajita" pitchFamily="34" charset="0"/>
            </a:endParaRPr>
          </a:p>
          <a:p>
            <a:pPr marL="609600" indent="-609600" eaLnBrk="1" hangingPunct="1">
              <a:buFontTx/>
              <a:buNone/>
            </a:pPr>
            <a:endParaRPr lang="fr-FR" b="1" smtClean="0">
              <a:solidFill>
                <a:srgbClr val="FF3300"/>
              </a:solidFill>
              <a:latin typeface="Aparajita" pitchFamily="34" charset="0"/>
            </a:endParaRPr>
          </a:p>
          <a:p>
            <a:pPr marL="609600" indent="-609600" eaLnBrk="1" hangingPunct="1">
              <a:buClr>
                <a:srgbClr val="CC00FF"/>
              </a:buClr>
              <a:buFontTx/>
              <a:buAutoNum type="alphaLcPeriod" startAt="2"/>
            </a:pPr>
            <a:r>
              <a:rPr lang="fr-FR" b="1" u="sng" smtClean="0">
                <a:latin typeface="Tempus Sans ITC" pitchFamily="82" charset="0"/>
              </a:rPr>
              <a:t>Les types de données:</a:t>
            </a:r>
          </a:p>
          <a:p>
            <a:pPr marL="609600" indent="-609600" eaLnBrk="1" hangingPunct="1">
              <a:buClr>
                <a:srgbClr val="CC00FF"/>
              </a:buClr>
              <a:buFontTx/>
              <a:buNone/>
            </a:pPr>
            <a:endParaRPr lang="fr-FR" b="1" u="sng" smtClean="0">
              <a:latin typeface="Tempus Sans ITC" pitchFamily="82" charset="0"/>
            </a:endParaRPr>
          </a:p>
          <a:p>
            <a:pPr marL="609600" indent="-609600" eaLnBrk="1" hangingPunct="1">
              <a:buClr>
                <a:srgbClr val="CC00FF"/>
              </a:buClr>
              <a:buFontTx/>
              <a:buNone/>
            </a:pPr>
            <a:r>
              <a:rPr lang="fr-FR" sz="1800" b="1" smtClean="0"/>
              <a:t>Pour chaque colonne que l'on crée, il faut préciser le type de </a:t>
            </a:r>
          </a:p>
          <a:p>
            <a:pPr marL="609600" indent="-609600" eaLnBrk="1" hangingPunct="1">
              <a:buClr>
                <a:srgbClr val="CC00FF"/>
              </a:buClr>
              <a:buFontTx/>
              <a:buNone/>
            </a:pPr>
            <a:r>
              <a:rPr lang="fr-FR" sz="1800" b="1" smtClean="0"/>
              <a:t>données que le champ va contenir. Celui-ci peut être un des </a:t>
            </a:r>
          </a:p>
          <a:p>
            <a:pPr marL="609600" indent="-609600" eaLnBrk="1" hangingPunct="1">
              <a:buClr>
                <a:srgbClr val="CC00FF"/>
              </a:buClr>
              <a:buFontTx/>
              <a:buNone/>
            </a:pPr>
            <a:r>
              <a:rPr lang="fr-FR" sz="1800" b="1" smtClean="0"/>
              <a:t>types suivants:</a:t>
            </a:r>
            <a:r>
              <a:rPr lang="fr-FR" sz="1800" smtClean="0"/>
              <a:t> </a:t>
            </a:r>
          </a:p>
        </p:txBody>
      </p:sp>
      <p:sp>
        <p:nvSpPr>
          <p:cNvPr id="36868"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EB9153A8-9900-43E2-ABB6-C24E27908415}" type="slidenum">
              <a:rPr lang="fr-FR" smtClean="0"/>
              <a:pPr/>
              <a:t>27</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blinds(horizontal)">
                                      <p:cBhvr>
                                        <p:cTn id="7" dur="500"/>
                                        <p:tgtEl>
                                          <p:spTgt spid="37890"/>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7891">
                                            <p:txEl>
                                              <p:pRg st="0" end="0"/>
                                            </p:txEl>
                                          </p:spTgt>
                                        </p:tgtEl>
                                        <p:attrNameLst>
                                          <p:attrName>style.visibility</p:attrName>
                                        </p:attrNameLst>
                                      </p:cBhvr>
                                      <p:to>
                                        <p:strVal val="visible"/>
                                      </p:to>
                                    </p:set>
                                    <p:anim calcmode="discrete" valueType="clr">
                                      <p:cBhvr override="childStyle">
                                        <p:cTn id="12" dur="80"/>
                                        <p:tgtEl>
                                          <p:spTgt spid="3789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7891">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7891">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7891">
                                            <p:txEl>
                                              <p:pRg st="4" end="4"/>
                                            </p:txEl>
                                          </p:spTgt>
                                        </p:tgtEl>
                                        <p:attrNameLst>
                                          <p:attrName>style.visibility</p:attrName>
                                        </p:attrNameLst>
                                      </p:cBhvr>
                                      <p:to>
                                        <p:strVal val="visible"/>
                                      </p:to>
                                    </p:set>
                                    <p:animEffect transition="in" filter="blinds(horizontal)">
                                      <p:cBhvr>
                                        <p:cTn id="19" dur="500"/>
                                        <p:tgtEl>
                                          <p:spTgt spid="37891">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nodeType="clickEffect">
                                  <p:stCondLst>
                                    <p:cond delay="0"/>
                                  </p:stCondLst>
                                  <p:iterate type="lt">
                                    <p:tmPct val="50000"/>
                                  </p:iterate>
                                  <p:childTnLst>
                                    <p:set>
                                      <p:cBhvr>
                                        <p:cTn id="23" dur="1" fill="hold">
                                          <p:stCondLst>
                                            <p:cond delay="0"/>
                                          </p:stCondLst>
                                        </p:cTn>
                                        <p:tgtEl>
                                          <p:spTgt spid="37891">
                                            <p:txEl>
                                              <p:pRg st="6" end="6"/>
                                            </p:txEl>
                                          </p:spTgt>
                                        </p:tgtEl>
                                        <p:attrNameLst>
                                          <p:attrName>style.visibility</p:attrName>
                                        </p:attrNameLst>
                                      </p:cBhvr>
                                      <p:to>
                                        <p:strVal val="visible"/>
                                      </p:to>
                                    </p:set>
                                    <p:anim calcmode="discrete" valueType="clr">
                                      <p:cBhvr override="childStyle">
                                        <p:cTn id="24" dur="80"/>
                                        <p:tgtEl>
                                          <p:spTgt spid="37891">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37891">
                                            <p:txEl>
                                              <p:pRg st="6" end="6"/>
                                            </p:txEl>
                                          </p:spTgt>
                                        </p:tgtEl>
                                        <p:attrNameLst>
                                          <p:attrName>fillcolor</p:attrName>
                                        </p:attrNameLst>
                                      </p:cBhvr>
                                      <p:tavLst>
                                        <p:tav tm="0">
                                          <p:val>
                                            <p:clrVal>
                                              <a:schemeClr val="accent2"/>
                                            </p:clrVal>
                                          </p:val>
                                        </p:tav>
                                        <p:tav tm="50000">
                                          <p:val>
                                            <p:clrVal>
                                              <a:schemeClr val="hlink"/>
                                            </p:clrVal>
                                          </p:val>
                                        </p:tav>
                                      </p:tavLst>
                                    </p:anim>
                                    <p:set>
                                      <p:cBhvr>
                                        <p:cTn id="26" dur="80"/>
                                        <p:tgtEl>
                                          <p:spTgt spid="37891">
                                            <p:txEl>
                                              <p:pRg st="6" end="6"/>
                                            </p:txEl>
                                          </p:spTgt>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27" presetClass="entr" presetSubtype="0" fill="hold" nodeType="clickEffect">
                                  <p:stCondLst>
                                    <p:cond delay="0"/>
                                  </p:stCondLst>
                                  <p:iterate type="lt">
                                    <p:tmPct val="50000"/>
                                  </p:iterate>
                                  <p:childTnLst>
                                    <p:set>
                                      <p:cBhvr>
                                        <p:cTn id="30" dur="1" fill="hold">
                                          <p:stCondLst>
                                            <p:cond delay="0"/>
                                          </p:stCondLst>
                                        </p:cTn>
                                        <p:tgtEl>
                                          <p:spTgt spid="37891">
                                            <p:txEl>
                                              <p:pRg st="7" end="7"/>
                                            </p:txEl>
                                          </p:spTgt>
                                        </p:tgtEl>
                                        <p:attrNameLst>
                                          <p:attrName>style.visibility</p:attrName>
                                        </p:attrNameLst>
                                      </p:cBhvr>
                                      <p:to>
                                        <p:strVal val="visible"/>
                                      </p:to>
                                    </p:set>
                                    <p:anim calcmode="discrete" valueType="clr">
                                      <p:cBhvr override="childStyle">
                                        <p:cTn id="31" dur="80"/>
                                        <p:tgtEl>
                                          <p:spTgt spid="37891">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37891">
                                            <p:txEl>
                                              <p:pRg st="7" end="7"/>
                                            </p:txEl>
                                          </p:spTgt>
                                        </p:tgtEl>
                                        <p:attrNameLst>
                                          <p:attrName>fillcolor</p:attrName>
                                        </p:attrNameLst>
                                      </p:cBhvr>
                                      <p:tavLst>
                                        <p:tav tm="0">
                                          <p:val>
                                            <p:clrVal>
                                              <a:schemeClr val="accent2"/>
                                            </p:clrVal>
                                          </p:val>
                                        </p:tav>
                                        <p:tav tm="50000">
                                          <p:val>
                                            <p:clrVal>
                                              <a:schemeClr val="hlink"/>
                                            </p:clrVal>
                                          </p:val>
                                        </p:tav>
                                      </p:tavLst>
                                    </p:anim>
                                    <p:set>
                                      <p:cBhvr>
                                        <p:cTn id="33" dur="80"/>
                                        <p:tgtEl>
                                          <p:spTgt spid="37891">
                                            <p:txEl>
                                              <p:pRg st="7" end="7"/>
                                            </p:txEl>
                                          </p:spTgt>
                                        </p:tgtEl>
                                        <p:attrNameLst>
                                          <p:attrName>fill.type</p:attrName>
                                        </p:attrNameLst>
                                      </p:cBhvr>
                                      <p:to>
                                        <p:strVal val="solid"/>
                                      </p:to>
                                    </p:se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nodeType="clickEffect">
                                  <p:stCondLst>
                                    <p:cond delay="0"/>
                                  </p:stCondLst>
                                  <p:iterate type="lt">
                                    <p:tmPct val="50000"/>
                                  </p:iterate>
                                  <p:childTnLst>
                                    <p:set>
                                      <p:cBhvr>
                                        <p:cTn id="37" dur="1" fill="hold">
                                          <p:stCondLst>
                                            <p:cond delay="0"/>
                                          </p:stCondLst>
                                        </p:cTn>
                                        <p:tgtEl>
                                          <p:spTgt spid="37891">
                                            <p:txEl>
                                              <p:pRg st="8" end="8"/>
                                            </p:txEl>
                                          </p:spTgt>
                                        </p:tgtEl>
                                        <p:attrNameLst>
                                          <p:attrName>style.visibility</p:attrName>
                                        </p:attrNameLst>
                                      </p:cBhvr>
                                      <p:to>
                                        <p:strVal val="visible"/>
                                      </p:to>
                                    </p:set>
                                    <p:anim calcmode="discrete" valueType="clr">
                                      <p:cBhvr override="childStyle">
                                        <p:cTn id="38" dur="80"/>
                                        <p:tgtEl>
                                          <p:spTgt spid="37891">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37891">
                                            <p:txEl>
                                              <p:pRg st="8" end="8"/>
                                            </p:txEl>
                                          </p:spTgt>
                                        </p:tgtEl>
                                        <p:attrNameLst>
                                          <p:attrName>fillcolor</p:attrName>
                                        </p:attrNameLst>
                                      </p:cBhvr>
                                      <p:tavLst>
                                        <p:tav tm="0">
                                          <p:val>
                                            <p:clrVal>
                                              <a:schemeClr val="accent2"/>
                                            </p:clrVal>
                                          </p:val>
                                        </p:tav>
                                        <p:tav tm="50000">
                                          <p:val>
                                            <p:clrVal>
                                              <a:schemeClr val="hlink"/>
                                            </p:clrVal>
                                          </p:val>
                                        </p:tav>
                                      </p:tavLst>
                                    </p:anim>
                                    <p:set>
                                      <p:cBhvr>
                                        <p:cTn id="40" dur="80"/>
                                        <p:tgtEl>
                                          <p:spTgt spid="37891">
                                            <p:txEl>
                                              <p:pRg st="8" end="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43" name="Rectangle 31"/>
          <p:cNvSpPr>
            <a:spLocks noGrp="1" noChangeArrowheads="1"/>
          </p:cNvSpPr>
          <p:nvPr>
            <p:ph type="title"/>
          </p:nvPr>
        </p:nvSpPr>
        <p:spPr/>
        <p:txBody>
          <a:bodyPr/>
          <a:lstStyle/>
          <a:p>
            <a:pPr eaLnBrk="1" fontAlgn="auto" hangingPunct="1">
              <a:spcAft>
                <a:spcPts val="0"/>
              </a:spcAft>
              <a:defRPr/>
            </a:pPr>
            <a:endParaRPr lang="fr-FR"/>
          </a:p>
        </p:txBody>
      </p:sp>
      <p:graphicFrame>
        <p:nvGraphicFramePr>
          <p:cNvPr id="38960" name="Group 48"/>
          <p:cNvGraphicFramePr>
            <a:graphicFrameLocks noGrp="1"/>
          </p:cNvGraphicFramePr>
          <p:nvPr>
            <p:ph type="tbl" idx="1"/>
          </p:nvPr>
        </p:nvGraphicFramePr>
        <p:xfrm>
          <a:off x="457200" y="1600200"/>
          <a:ext cx="8229600" cy="4545331"/>
        </p:xfrm>
        <a:graphic>
          <a:graphicData uri="http://schemas.openxmlformats.org/drawingml/2006/table">
            <a:tbl>
              <a:tblPr/>
              <a:tblGrid>
                <a:gridCol w="2743200"/>
                <a:gridCol w="1803400"/>
                <a:gridCol w="3683000"/>
              </a:tblGrid>
              <a:tr h="904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1" i="0" u="none" strike="noStrike" cap="none" normalizeH="0" baseline="0" smtClean="0">
                          <a:ln>
                            <a:noFill/>
                          </a:ln>
                          <a:solidFill>
                            <a:schemeClr val="hlink"/>
                          </a:solidFill>
                          <a:effectLst/>
                          <a:latin typeface="Bodoni MT Black" pitchFamily="18" charset="0"/>
                          <a:cs typeface="Arial" charset="0"/>
                        </a:rPr>
                        <a:t>Type de données</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28575"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1" i="0" u="none" strike="noStrike" cap="none" normalizeH="0" baseline="0" smtClean="0">
                          <a:ln>
                            <a:noFill/>
                          </a:ln>
                          <a:solidFill>
                            <a:schemeClr val="hlink"/>
                          </a:solidFill>
                          <a:effectLst/>
                          <a:latin typeface="Bodoni MT Black" pitchFamily="18" charset="0"/>
                          <a:cs typeface="Arial" charset="0"/>
                        </a:rPr>
                        <a:t>Syntaxe</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28575"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1" i="0" u="none" strike="noStrike" cap="none" normalizeH="0" baseline="0" smtClean="0">
                          <a:ln>
                            <a:noFill/>
                          </a:ln>
                          <a:solidFill>
                            <a:schemeClr val="hlink"/>
                          </a:solidFill>
                          <a:effectLst/>
                          <a:latin typeface="Bodoni MT Black" pitchFamily="18" charset="0"/>
                          <a:cs typeface="Arial" charset="0"/>
                        </a:rPr>
                        <a:t>Description</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28575"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884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FF3300"/>
                          </a:solidFill>
                          <a:effectLst/>
                          <a:latin typeface="Agency FB" pitchFamily="34" charset="0"/>
                          <a:cs typeface="Arial" charset="0"/>
                        </a:rPr>
                        <a:t>Alphanumérique </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3399FF"/>
                          </a:solidFill>
                          <a:effectLst/>
                          <a:latin typeface="Agency FB" pitchFamily="34" charset="0"/>
                          <a:cs typeface="Arial" charset="0"/>
                        </a:rPr>
                        <a:t>VARCHAR(n)</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Chaîne de caractères de n caractères maximum (n&lt;16383)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906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FF3300"/>
                          </a:solidFill>
                          <a:effectLst/>
                          <a:latin typeface="Agency FB" pitchFamily="34" charset="0"/>
                          <a:cs typeface="Arial" charset="0"/>
                        </a:rPr>
                        <a:t>Horaire </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3399FF"/>
                          </a:solidFill>
                          <a:effectLst/>
                          <a:latin typeface="Agency FB" pitchFamily="34" charset="0"/>
                          <a:cs typeface="Arial" charset="0"/>
                        </a:rPr>
                        <a:t>DATE</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Date sous la forme 25/01/11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FF3300"/>
                          </a:solidFill>
                          <a:effectLst/>
                          <a:latin typeface="Agency FB" pitchFamily="34" charset="0"/>
                          <a:cs typeface="Arial" charset="0"/>
                        </a:rPr>
                        <a:t>Numérique </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3399FF"/>
                          </a:solidFill>
                          <a:effectLst/>
                          <a:latin typeface="Agency FB" pitchFamily="34" charset="0"/>
                          <a:cs typeface="Arial" charset="0"/>
                        </a:rPr>
                        <a:t>INT(n)</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Numérique à n chiffres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FF3300"/>
                          </a:solidFill>
                          <a:effectLst/>
                          <a:latin typeface="Agency FB" pitchFamily="34" charset="0"/>
                          <a:cs typeface="Arial" charset="0"/>
                        </a:rPr>
                        <a:t>Numérique </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28575"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3399FF"/>
                          </a:solidFill>
                          <a:effectLst/>
                          <a:latin typeface="Agency FB" pitchFamily="34" charset="0"/>
                          <a:cs typeface="Arial" charset="0"/>
                        </a:rPr>
                        <a:t>DECIMAL(n,m)</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28575"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Numérique à n chiffres dont m décimales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28575"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bl>
          </a:graphicData>
        </a:graphic>
      </p:graphicFrame>
      <p:sp>
        <p:nvSpPr>
          <p:cNvPr id="37917" name="Espace réservé du numéro de diapositive 30"/>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3C8F23D-2E8F-4DBB-8AB2-90F06309F5C9}" type="slidenum">
              <a:rPr lang="fr-FR" smtClean="0"/>
              <a:pPr/>
              <a:t>28</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8960"/>
                                        </p:tgtEl>
                                        <p:attrNameLst>
                                          <p:attrName>style.visibility</p:attrName>
                                        </p:attrNameLst>
                                      </p:cBhvr>
                                      <p:to>
                                        <p:strVal val="visible"/>
                                      </p:to>
                                    </p:set>
                                    <p:animEffect transition="in" filter="diamond(in)">
                                      <p:cBhvr>
                                        <p:cTn id="7" dur="1000"/>
                                        <p:tgtEl>
                                          <p:spTgt spid="389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marL="838200" indent="-838200" eaLnBrk="1" fontAlgn="auto" hangingPunct="1">
              <a:spcAft>
                <a:spcPts val="0"/>
              </a:spcAft>
              <a:buClr>
                <a:srgbClr val="CC00FF"/>
              </a:buClr>
              <a:buFontTx/>
              <a:buAutoNum type="alphaLcPeriod" startAt="3"/>
              <a:defRPr/>
            </a:pPr>
            <a:r>
              <a:rPr lang="fr-FR" sz="3200" b="1" u="sng">
                <a:latin typeface="Tempus Sans ITC" pitchFamily="82" charset="0"/>
              </a:rPr>
              <a:t>Contraintes d’intégrité:</a:t>
            </a:r>
            <a:r>
              <a:rPr lang="fr-FR" sz="3600" b="1" u="sng">
                <a:latin typeface="Tempus Sans ITC" pitchFamily="82" charset="0"/>
              </a:rPr>
              <a:t/>
            </a:r>
            <a:br>
              <a:rPr lang="fr-FR" sz="3600" b="1" u="sng">
                <a:latin typeface="Tempus Sans ITC" pitchFamily="82" charset="0"/>
              </a:rPr>
            </a:br>
            <a:endParaRPr lang="fr-FR" sz="3600" b="1" u="sng">
              <a:latin typeface="Tempus Sans ITC" pitchFamily="82" charset="0"/>
            </a:endParaRPr>
          </a:p>
        </p:txBody>
      </p:sp>
      <p:sp>
        <p:nvSpPr>
          <p:cNvPr id="39939" name="Rectangle 3"/>
          <p:cNvSpPr>
            <a:spLocks noGrp="1" noChangeArrowheads="1"/>
          </p:cNvSpPr>
          <p:nvPr>
            <p:ph type="body" sz="half" idx="1"/>
          </p:nvPr>
        </p:nvSpPr>
        <p:spPr>
          <a:xfrm>
            <a:off x="457200" y="1125538"/>
            <a:ext cx="8507413" cy="647700"/>
          </a:xfrm>
        </p:spPr>
        <p:txBody>
          <a:bodyPr/>
          <a:lstStyle/>
          <a:p>
            <a:pPr eaLnBrk="1" hangingPunct="1">
              <a:buFontTx/>
              <a:buNone/>
            </a:pPr>
            <a:r>
              <a:rPr lang="fr-FR" sz="1400" smtClean="0"/>
              <a:t>Les contraintes d’intégrité doivent être exprimées dès la création de la table grâce aux mots clés suivants: </a:t>
            </a:r>
          </a:p>
          <a:p>
            <a:pPr eaLnBrk="1" hangingPunct="1">
              <a:buFontTx/>
              <a:buNone/>
            </a:pPr>
            <a:endParaRPr lang="fr-FR" sz="1400" smtClean="0"/>
          </a:p>
        </p:txBody>
      </p:sp>
      <p:graphicFrame>
        <p:nvGraphicFramePr>
          <p:cNvPr id="39985" name="Group 49"/>
          <p:cNvGraphicFramePr>
            <a:graphicFrameLocks noGrp="1"/>
          </p:cNvGraphicFramePr>
          <p:nvPr>
            <p:ph sz="half" idx="2"/>
          </p:nvPr>
        </p:nvGraphicFramePr>
        <p:xfrm>
          <a:off x="468313" y="1700213"/>
          <a:ext cx="8351837" cy="5015802"/>
        </p:xfrm>
        <a:graphic>
          <a:graphicData uri="http://schemas.openxmlformats.org/drawingml/2006/table">
            <a:tbl>
              <a:tblPr/>
              <a:tblGrid>
                <a:gridCol w="4247703"/>
                <a:gridCol w="4104134"/>
              </a:tblGrid>
              <a:tr h="565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1" i="0" u="none" strike="noStrike" cap="none" normalizeH="0" baseline="0" dirty="0" smtClean="0">
                          <a:ln>
                            <a:noFill/>
                          </a:ln>
                          <a:solidFill>
                            <a:srgbClr val="FF3300"/>
                          </a:solidFill>
                          <a:effectLst/>
                          <a:latin typeface="Bodoni MT Black" pitchFamily="18" charset="0"/>
                          <a:cs typeface="Arial" charset="0"/>
                        </a:rPr>
                        <a:t>Clause </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28575"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1" i="0" u="none" strike="noStrike" cap="none" normalizeH="0" baseline="0" smtClean="0">
                          <a:ln>
                            <a:noFill/>
                          </a:ln>
                          <a:solidFill>
                            <a:srgbClr val="FF3300"/>
                          </a:solidFill>
                          <a:effectLst/>
                          <a:latin typeface="Bodoni MT Black" pitchFamily="18" charset="0"/>
                          <a:cs typeface="Arial" charset="0"/>
                        </a:rPr>
                        <a:t>Rôle</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28575"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accent2"/>
                          </a:solidFill>
                          <a:effectLst/>
                          <a:latin typeface="Agency FB" pitchFamily="34" charset="0"/>
                          <a:cs typeface="Arial" charset="0"/>
                        </a:rPr>
                        <a:t>DEFAULT valeur</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Valeur par défaut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565150">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accent2"/>
                          </a:solidFill>
                          <a:effectLst/>
                          <a:latin typeface="Agency FB" pitchFamily="34" charset="0"/>
                          <a:cs typeface="Arial" charset="0"/>
                        </a:rPr>
                        <a:t>PRIMARY KEY</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Indiquer la clé primaire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566738">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accent2"/>
                          </a:solidFill>
                          <a:effectLst/>
                          <a:latin typeface="Agency FB" pitchFamily="34" charset="0"/>
                          <a:cs typeface="Arial" charset="0"/>
                        </a:rPr>
                        <a:t>NULL </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La valeur de la colonne n’est pas obligatoire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565150">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accent2"/>
                          </a:solidFill>
                          <a:effectLst/>
                          <a:latin typeface="Agency FB" pitchFamily="34" charset="0"/>
                          <a:cs typeface="Arial" charset="0"/>
                        </a:rPr>
                        <a:t>NOT NULL</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La valeur de la colonne est obligatoire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565150">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dirty="0" smtClean="0">
                          <a:ln>
                            <a:noFill/>
                          </a:ln>
                          <a:solidFill>
                            <a:schemeClr val="accent2"/>
                          </a:solidFill>
                          <a:effectLst/>
                          <a:latin typeface="Agency FB" pitchFamily="34" charset="0"/>
                          <a:cs typeface="Arial" charset="0"/>
                        </a:rPr>
                        <a:t>CHECK (condition)</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Faire un test sur un champ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566738">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dirty="0" smtClean="0">
                          <a:ln>
                            <a:noFill/>
                          </a:ln>
                          <a:solidFill>
                            <a:schemeClr val="accent2"/>
                          </a:solidFill>
                          <a:effectLst/>
                          <a:latin typeface="Agency FB" pitchFamily="34" charset="0"/>
                          <a:cs typeface="Arial" charset="0"/>
                        </a:rPr>
                        <a:t>UNIQUE</a:t>
                      </a: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Vérifier que la valeur saisie pour un champ ne se répète pas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12700"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dirty="0" smtClean="0">
                          <a:ln>
                            <a:noFill/>
                          </a:ln>
                          <a:solidFill>
                            <a:schemeClr val="accent2"/>
                          </a:solidFill>
                          <a:effectLst/>
                          <a:latin typeface="Agency FB" pitchFamily="34" charset="0"/>
                          <a:cs typeface="Arial" charset="0"/>
                        </a:rPr>
                        <a:t>REFERENCES table(</a:t>
                      </a:r>
                      <a:r>
                        <a:rPr kumimoji="0" lang="fr-FR" sz="2800" b="0" i="0" u="none" strike="noStrike" cap="none" normalizeH="0" baseline="0" dirty="0" err="1" smtClean="0">
                          <a:ln>
                            <a:noFill/>
                          </a:ln>
                          <a:solidFill>
                            <a:schemeClr val="accent2"/>
                          </a:solidFill>
                          <a:effectLst/>
                          <a:latin typeface="Agency FB" pitchFamily="34" charset="0"/>
                          <a:cs typeface="Arial" charset="0"/>
                        </a:rPr>
                        <a:t>colonne_referée</a:t>
                      </a:r>
                      <a:r>
                        <a:rPr kumimoji="0" lang="fr-FR" sz="2800" b="0" i="0" u="none" strike="noStrike" cap="none" normalizeH="0" baseline="0" dirty="0" smtClean="0">
                          <a:ln>
                            <a:noFill/>
                          </a:ln>
                          <a:solidFill>
                            <a:schemeClr val="accent2"/>
                          </a:solidFill>
                          <a:effectLst/>
                          <a:latin typeface="Agency FB" pitchFamily="34" charset="0"/>
                          <a:cs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dirty="0" smtClean="0">
                        <a:ln>
                          <a:noFill/>
                        </a:ln>
                        <a:solidFill>
                          <a:schemeClr val="accent2"/>
                        </a:solidFill>
                        <a:effectLst/>
                        <a:latin typeface="Agency FB" pitchFamily="34" charset="0"/>
                        <a:cs typeface="Arial" charset="0"/>
                      </a:endParaRPr>
                    </a:p>
                  </a:txBody>
                  <a:tcPr horzOverflow="overflow">
                    <a:lnL w="28575" cap="flat" cmpd="sng" algn="ctr">
                      <a:pattFill prst="lgConfetti">
                        <a:fgClr>
                          <a:schemeClr val="tx1"/>
                        </a:fgClr>
                        <a:bgClr>
                          <a:schemeClr val="accent2"/>
                        </a:bgClr>
                      </a:pattFill>
                      <a:prstDash val="solid"/>
                      <a:round/>
                      <a:headEnd type="none" w="med" len="med"/>
                      <a:tailEnd type="none" w="med" len="med"/>
                    </a:lnL>
                    <a:lnR w="12700"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28575"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600" b="0" i="0" u="none" strike="noStrike" cap="none" normalizeH="0" baseline="0" smtClean="0">
                          <a:ln>
                            <a:noFill/>
                          </a:ln>
                          <a:solidFill>
                            <a:schemeClr val="tx1"/>
                          </a:solidFill>
                          <a:effectLst/>
                          <a:latin typeface="Arial" charset="0"/>
                          <a:cs typeface="Arial" charset="0"/>
                        </a:rPr>
                        <a:t>Indique la clé étrangère.</a:t>
                      </a:r>
                      <a:r>
                        <a:rPr kumimoji="0" lang="fr-FR" sz="2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pattFill prst="lgConfetti">
                        <a:fgClr>
                          <a:schemeClr val="tx1"/>
                        </a:fgClr>
                        <a:bgClr>
                          <a:schemeClr val="accent2"/>
                        </a:bgClr>
                      </a:pattFill>
                      <a:prstDash val="solid"/>
                      <a:round/>
                      <a:headEnd type="none" w="med" len="med"/>
                      <a:tailEnd type="none" w="med" len="med"/>
                    </a:lnL>
                    <a:lnR w="28575" cap="flat" cmpd="sng" algn="ctr">
                      <a:pattFill prst="lgConfetti">
                        <a:fgClr>
                          <a:schemeClr val="tx1"/>
                        </a:fgClr>
                        <a:bgClr>
                          <a:schemeClr val="accent2"/>
                        </a:bgClr>
                      </a:pattFill>
                      <a:prstDash val="solid"/>
                      <a:round/>
                      <a:headEnd type="none" w="med" len="med"/>
                      <a:tailEnd type="none" w="med" len="med"/>
                    </a:lnR>
                    <a:lnT w="12700" cap="flat" cmpd="sng" algn="ctr">
                      <a:pattFill prst="lgConfetti">
                        <a:fgClr>
                          <a:schemeClr val="tx1"/>
                        </a:fgClr>
                        <a:bgClr>
                          <a:schemeClr val="accent2"/>
                        </a:bgClr>
                      </a:pattFill>
                      <a:prstDash val="solid"/>
                      <a:round/>
                      <a:headEnd type="none" w="med" len="med"/>
                      <a:tailEnd type="none" w="med" len="med"/>
                    </a:lnT>
                    <a:lnB w="28575" cap="flat" cmpd="sng" algn="ctr">
                      <a:pattFill prst="lgConfetti">
                        <a:fgClr>
                          <a:schemeClr val="tx1"/>
                        </a:fgClr>
                        <a:bgClr>
                          <a:schemeClr val="accent2"/>
                        </a:bgClr>
                      </a:pattFill>
                      <a:prstDash val="solid"/>
                      <a:round/>
                      <a:headEnd type="none" w="med" len="med"/>
                      <a:tailEnd type="none" w="med" len="med"/>
                    </a:lnB>
                    <a:lnTlToBr>
                      <a:noFill/>
                    </a:lnTlToBr>
                    <a:lnBlToTr>
                      <a:noFill/>
                    </a:lnBlToTr>
                    <a:noFill/>
                  </a:tcPr>
                </a:tc>
              </a:tr>
            </a:tbl>
          </a:graphicData>
        </a:graphic>
      </p:graphicFrame>
      <p:sp>
        <p:nvSpPr>
          <p:cNvPr id="38945" name="Espace réservé du numéro de diapositive 3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B70F2D7-DF8B-4B5A-B39B-111E332C9A56}" type="slidenum">
              <a:rPr lang="fr-FR" smtClean="0"/>
              <a:pPr/>
              <a:t>29</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blinds(horizontal)">
                                      <p:cBhvr>
                                        <p:cTn id="7" dur="500"/>
                                        <p:tgtEl>
                                          <p:spTgt spid="3993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39939">
                                            <p:txEl>
                                              <p:pRg st="0" end="0"/>
                                            </p:txEl>
                                          </p:spTgt>
                                        </p:tgtEl>
                                        <p:attrNameLst>
                                          <p:attrName>style.visibility</p:attrName>
                                        </p:attrNameLst>
                                      </p:cBhvr>
                                      <p:to>
                                        <p:strVal val="visible"/>
                                      </p:to>
                                    </p:set>
                                    <p:anim calcmode="discrete" valueType="clr">
                                      <p:cBhvr override="childStyle">
                                        <p:cTn id="12" dur="80"/>
                                        <p:tgtEl>
                                          <p:spTgt spid="3993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993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9939">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9985"/>
                                        </p:tgtEl>
                                        <p:attrNameLst>
                                          <p:attrName>style.visibility</p:attrName>
                                        </p:attrNameLst>
                                      </p:cBhvr>
                                      <p:to>
                                        <p:strVal val="visible"/>
                                      </p:to>
                                    </p:set>
                                    <p:animEffect transition="in" filter="diamond(in)">
                                      <p:cBhvr>
                                        <p:cTn id="19" dur="1000"/>
                                        <p:tgtEl>
                                          <p:spTgt spid="39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marL="1016000" indent="-1016000" eaLnBrk="1" fontAlgn="auto" hangingPunct="1">
              <a:spcAft>
                <a:spcPts val="0"/>
              </a:spcAft>
              <a:buClr>
                <a:srgbClr val="FF66FF"/>
              </a:buClr>
              <a:buFontTx/>
              <a:buAutoNum type="romanUcPeriod" startAt="2"/>
              <a:defRPr/>
            </a:pPr>
            <a:r>
              <a:rPr lang="fr-FR" sz="4000" b="1" u="sng" dirty="0">
                <a:solidFill>
                  <a:schemeClr val="accent2"/>
                </a:solidFill>
                <a:latin typeface="Bradley Hand ITC" pitchFamily="66" charset="0"/>
              </a:rPr>
              <a:t>Création d’une base de données en mode assisté </a:t>
            </a:r>
            <a:r>
              <a:rPr lang="fr-FR" sz="4000" b="1" dirty="0">
                <a:solidFill>
                  <a:schemeClr val="accent2"/>
                </a:solidFill>
                <a:latin typeface="Bradley Hand ITC" pitchFamily="66" charset="0"/>
              </a:rPr>
              <a:t>:</a:t>
            </a:r>
          </a:p>
        </p:txBody>
      </p:sp>
      <p:sp>
        <p:nvSpPr>
          <p:cNvPr id="4099" name="Rectangle 3"/>
          <p:cNvSpPr>
            <a:spLocks noGrp="1" noChangeArrowheads="1"/>
          </p:cNvSpPr>
          <p:nvPr>
            <p:ph sz="quarter" idx="1"/>
          </p:nvPr>
        </p:nvSpPr>
        <p:spPr>
          <a:xfrm>
            <a:off x="457200" y="1600200"/>
            <a:ext cx="7467600" cy="4873625"/>
          </a:xfrm>
        </p:spPr>
        <p:txBody>
          <a:bodyPr>
            <a:normAutofit/>
          </a:bodyPr>
          <a:lstStyle/>
          <a:p>
            <a:pPr marL="609600" indent="-609600" eaLnBrk="1" fontAlgn="auto" hangingPunct="1">
              <a:lnSpc>
                <a:spcPct val="90000"/>
              </a:lnSpc>
              <a:spcAft>
                <a:spcPts val="0"/>
              </a:spcAft>
              <a:buClr>
                <a:schemeClr val="accent1">
                  <a:lumMod val="75000"/>
                </a:schemeClr>
              </a:buClr>
              <a:buFontTx/>
              <a:buAutoNum type="arabicPeriod"/>
              <a:defRPr/>
            </a:pPr>
            <a:r>
              <a:rPr lang="fr-FR" sz="2800" b="1" u="sng" dirty="0">
                <a:solidFill>
                  <a:schemeClr val="hlink"/>
                </a:solidFill>
                <a:latin typeface="Papyrus" pitchFamily="66" charset="0"/>
              </a:rPr>
              <a:t>Mode de création</a:t>
            </a:r>
            <a:r>
              <a:rPr lang="fr-FR" sz="2800" dirty="0">
                <a:solidFill>
                  <a:schemeClr val="hlink"/>
                </a:solidFill>
                <a:latin typeface="Papyrus" pitchFamily="66" charset="0"/>
              </a:rPr>
              <a:t> :</a:t>
            </a:r>
          </a:p>
          <a:p>
            <a:pPr marL="609600" indent="-609600" eaLnBrk="1" fontAlgn="auto" hangingPunct="1">
              <a:lnSpc>
                <a:spcPct val="90000"/>
              </a:lnSpc>
              <a:spcAft>
                <a:spcPts val="0"/>
              </a:spcAft>
              <a:buFontTx/>
              <a:buNone/>
              <a:defRPr/>
            </a:pPr>
            <a:r>
              <a:rPr lang="fr-FR" sz="2800" dirty="0"/>
              <a:t>Le mode assisté permet de créer les </a:t>
            </a:r>
            <a:endParaRPr lang="fr-FR" sz="2800" dirty="0" smtClean="0"/>
          </a:p>
          <a:p>
            <a:pPr marL="609600" indent="-609600" eaLnBrk="1" fontAlgn="auto" hangingPunct="1">
              <a:lnSpc>
                <a:spcPct val="90000"/>
              </a:lnSpc>
              <a:spcAft>
                <a:spcPts val="0"/>
              </a:spcAft>
              <a:buFontTx/>
              <a:buNone/>
              <a:defRPr/>
            </a:pPr>
            <a:r>
              <a:rPr lang="fr-FR" sz="2800" dirty="0" smtClean="0"/>
              <a:t>éléments de la </a:t>
            </a:r>
            <a:r>
              <a:rPr lang="fr-FR" sz="2800" dirty="0"/>
              <a:t>base de données à l’aide des </a:t>
            </a:r>
            <a:endParaRPr lang="fr-FR" sz="2800" dirty="0" smtClean="0"/>
          </a:p>
          <a:p>
            <a:pPr marL="609600" indent="-609600" eaLnBrk="1" fontAlgn="auto" hangingPunct="1">
              <a:lnSpc>
                <a:spcPct val="90000"/>
              </a:lnSpc>
              <a:spcAft>
                <a:spcPts val="0"/>
              </a:spcAft>
              <a:buFontTx/>
              <a:buNone/>
              <a:defRPr/>
            </a:pPr>
            <a:r>
              <a:rPr lang="fr-FR" sz="2800" dirty="0" smtClean="0"/>
              <a:t>assistants Graphiques.</a:t>
            </a:r>
            <a:endParaRPr lang="fr-FR" sz="2800" dirty="0"/>
          </a:p>
        </p:txBody>
      </p:sp>
      <p:sp>
        <p:nvSpPr>
          <p:cNvPr id="12292"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B5320B81-A585-4FF6-A979-EC40D56312F5}" type="slidenum">
              <a:rPr lang="fr-FR" smtClean="0"/>
              <a:pPr/>
              <a:t>3</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heckerboard(across)">
                                      <p:cBhvr>
                                        <p:cTn id="7" dur="10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diamond(in)">
                                      <p:cBhvr>
                                        <p:cTn id="12" dur="1000"/>
                                        <p:tgtEl>
                                          <p:spTgt spid="4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4099">
                                            <p:txEl>
                                              <p:pRg st="1" end="1"/>
                                            </p:txEl>
                                          </p:spTgt>
                                        </p:tgtEl>
                                        <p:attrNameLst>
                                          <p:attrName>style.visibility</p:attrName>
                                        </p:attrNameLst>
                                      </p:cBhvr>
                                      <p:to>
                                        <p:strVal val="visible"/>
                                      </p:to>
                                    </p:set>
                                    <p:anim calcmode="discrete" valueType="clr">
                                      <p:cBhvr override="childStyle">
                                        <p:cTn id="17" dur="80"/>
                                        <p:tgtEl>
                                          <p:spTgt spid="409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099">
                                            <p:txEl>
                                              <p:pRg st="1" end="1"/>
                                            </p:txEl>
                                          </p:spTgt>
                                        </p:tgtEl>
                                        <p:attrNameLst>
                                          <p:attrName>fillcolor</p:attrName>
                                        </p:attrNameLst>
                                      </p:cBhvr>
                                      <p:tavLst>
                                        <p:tav tm="0">
                                          <p:val>
                                            <p:clrVal>
                                              <a:schemeClr val="accent2"/>
                                            </p:clrVal>
                                          </p:val>
                                        </p:tav>
                                        <p:tav tm="50000">
                                          <p:val>
                                            <p:clrVal>
                                              <a:schemeClr val="hlink"/>
                                            </p:clrVal>
                                          </p:val>
                                        </p:tav>
                                      </p:tavLst>
                                    </p:anim>
                                    <p:set>
                                      <p:cBhvr>
                                        <p:cTn id="19" dur="80"/>
                                        <p:tgtEl>
                                          <p:spTgt spid="4099">
                                            <p:txEl>
                                              <p:pRg st="1" end="1"/>
                                            </p:txEl>
                                          </p:spTgt>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4099">
                                            <p:txEl>
                                              <p:pRg st="2" end="2"/>
                                            </p:txEl>
                                          </p:spTgt>
                                        </p:tgtEl>
                                        <p:attrNameLst>
                                          <p:attrName>style.visibility</p:attrName>
                                        </p:attrNameLst>
                                      </p:cBhvr>
                                      <p:to>
                                        <p:strVal val="visible"/>
                                      </p:to>
                                    </p:set>
                                    <p:anim calcmode="discrete" valueType="clr">
                                      <p:cBhvr override="childStyle">
                                        <p:cTn id="24" dur="80"/>
                                        <p:tgtEl>
                                          <p:spTgt spid="409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4099">
                                            <p:txEl>
                                              <p:pRg st="2" end="2"/>
                                            </p:txEl>
                                          </p:spTgt>
                                        </p:tgtEl>
                                        <p:attrNameLst>
                                          <p:attrName>fillcolor</p:attrName>
                                        </p:attrNameLst>
                                      </p:cBhvr>
                                      <p:tavLst>
                                        <p:tav tm="0">
                                          <p:val>
                                            <p:clrVal>
                                              <a:schemeClr val="accent2"/>
                                            </p:clrVal>
                                          </p:val>
                                        </p:tav>
                                        <p:tav tm="50000">
                                          <p:val>
                                            <p:clrVal>
                                              <a:schemeClr val="hlink"/>
                                            </p:clrVal>
                                          </p:val>
                                        </p:tav>
                                      </p:tavLst>
                                    </p:anim>
                                    <p:set>
                                      <p:cBhvr>
                                        <p:cTn id="26" dur="80"/>
                                        <p:tgtEl>
                                          <p:spTgt spid="4099">
                                            <p:txEl>
                                              <p:pRg st="2" end="2"/>
                                            </p:txEl>
                                          </p:spTgt>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27" presetClass="entr" presetSubtype="0" fill="hold" grpId="0" nodeType="clickEffect">
                                  <p:stCondLst>
                                    <p:cond delay="0"/>
                                  </p:stCondLst>
                                  <p:iterate type="lt">
                                    <p:tmPct val="50000"/>
                                  </p:iterate>
                                  <p:childTnLst>
                                    <p:set>
                                      <p:cBhvr>
                                        <p:cTn id="30" dur="1" fill="hold">
                                          <p:stCondLst>
                                            <p:cond delay="0"/>
                                          </p:stCondLst>
                                        </p:cTn>
                                        <p:tgtEl>
                                          <p:spTgt spid="4099">
                                            <p:txEl>
                                              <p:pRg st="3" end="3"/>
                                            </p:txEl>
                                          </p:spTgt>
                                        </p:tgtEl>
                                        <p:attrNameLst>
                                          <p:attrName>style.visibility</p:attrName>
                                        </p:attrNameLst>
                                      </p:cBhvr>
                                      <p:to>
                                        <p:strVal val="visible"/>
                                      </p:to>
                                    </p:set>
                                    <p:anim calcmode="discrete" valueType="clr">
                                      <p:cBhvr override="childStyle">
                                        <p:cTn id="31" dur="80"/>
                                        <p:tgtEl>
                                          <p:spTgt spid="409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4099">
                                            <p:txEl>
                                              <p:pRg st="3" end="3"/>
                                            </p:txEl>
                                          </p:spTgt>
                                        </p:tgtEl>
                                        <p:attrNameLst>
                                          <p:attrName>fillcolor</p:attrName>
                                        </p:attrNameLst>
                                      </p:cBhvr>
                                      <p:tavLst>
                                        <p:tav tm="0">
                                          <p:val>
                                            <p:clrVal>
                                              <a:schemeClr val="accent2"/>
                                            </p:clrVal>
                                          </p:val>
                                        </p:tav>
                                        <p:tav tm="50000">
                                          <p:val>
                                            <p:clrVal>
                                              <a:schemeClr val="hlink"/>
                                            </p:clrVal>
                                          </p:val>
                                        </p:tav>
                                      </p:tavLst>
                                    </p:anim>
                                    <p:set>
                                      <p:cBhvr>
                                        <p:cTn id="33" dur="80"/>
                                        <p:tgtEl>
                                          <p:spTgt spid="4099">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8313" y="333375"/>
            <a:ext cx="8229600" cy="647700"/>
          </a:xfrm>
        </p:spPr>
        <p:txBody>
          <a:bodyPr>
            <a:normAutofit fontScale="90000"/>
          </a:bodyPr>
          <a:lstStyle/>
          <a:p>
            <a:pPr marL="838200" indent="-838200" eaLnBrk="1" fontAlgn="auto" hangingPunct="1">
              <a:spcAft>
                <a:spcPts val="0"/>
              </a:spcAft>
              <a:buClr>
                <a:srgbClr val="CC00FF"/>
              </a:buClr>
              <a:buFontTx/>
              <a:buAutoNum type="alphaLcPeriod" startAt="4"/>
              <a:defRPr/>
            </a:pPr>
            <a:r>
              <a:rPr lang="fr-FR" sz="2800" b="1" u="sng">
                <a:latin typeface="Tempus Sans ITC" pitchFamily="82" charset="0"/>
              </a:rPr>
              <a:t>Exemple de création de table avec contraintes:</a:t>
            </a:r>
            <a:r>
              <a:rPr lang="fr-FR" sz="3200" b="1" u="sng">
                <a:latin typeface="Tempus Sans ITC" pitchFamily="82" charset="0"/>
              </a:rPr>
              <a:t/>
            </a:r>
            <a:br>
              <a:rPr lang="fr-FR" sz="3200" b="1" u="sng">
                <a:latin typeface="Tempus Sans ITC" pitchFamily="82" charset="0"/>
              </a:rPr>
            </a:br>
            <a:endParaRPr lang="fr-FR" sz="3200" b="1" u="sng">
              <a:latin typeface="Tempus Sans ITC" pitchFamily="82" charset="0"/>
            </a:endParaRPr>
          </a:p>
        </p:txBody>
      </p:sp>
      <p:sp>
        <p:nvSpPr>
          <p:cNvPr id="40963" name="Rectangle 3"/>
          <p:cNvSpPr>
            <a:spLocks noGrp="1" noChangeArrowheads="1"/>
          </p:cNvSpPr>
          <p:nvPr>
            <p:ph sz="quarter" idx="1"/>
          </p:nvPr>
        </p:nvSpPr>
        <p:spPr>
          <a:xfrm>
            <a:off x="457200" y="981075"/>
            <a:ext cx="8229600" cy="5145088"/>
          </a:xfrm>
        </p:spPr>
        <p:txBody>
          <a:bodyPr/>
          <a:lstStyle/>
          <a:p>
            <a:pPr eaLnBrk="1" hangingPunct="1">
              <a:lnSpc>
                <a:spcPct val="90000"/>
              </a:lnSpc>
              <a:buFontTx/>
              <a:buNone/>
            </a:pPr>
            <a:r>
              <a:rPr lang="en-US" sz="2800" dirty="0" smtClean="0"/>
              <a:t>create TABLE clients(</a:t>
            </a:r>
            <a:endParaRPr lang="en-GB" sz="2800" dirty="0" smtClean="0"/>
          </a:p>
          <a:p>
            <a:pPr eaLnBrk="1" hangingPunct="1">
              <a:lnSpc>
                <a:spcPct val="90000"/>
              </a:lnSpc>
              <a:buFontTx/>
              <a:buNone/>
            </a:pPr>
            <a:r>
              <a:rPr lang="en-GB" sz="2800" dirty="0" smtClean="0"/>
              <a:t>        CIN    INT(8)   PRIMARY KEY, </a:t>
            </a:r>
          </a:p>
          <a:p>
            <a:pPr eaLnBrk="1" hangingPunct="1">
              <a:lnSpc>
                <a:spcPct val="90000"/>
              </a:lnSpc>
              <a:buFontTx/>
              <a:buNone/>
            </a:pPr>
            <a:r>
              <a:rPr lang="en-GB" sz="2800" dirty="0" smtClean="0"/>
              <a:t>        Nom    </a:t>
            </a:r>
            <a:r>
              <a:rPr lang="en-GB" sz="2800" dirty="0" err="1" smtClean="0"/>
              <a:t>varchar</a:t>
            </a:r>
            <a:r>
              <a:rPr lang="en-GB" sz="2800" dirty="0" smtClean="0"/>
              <a:t>(30) NOT NULL,</a:t>
            </a:r>
          </a:p>
          <a:p>
            <a:pPr eaLnBrk="1" hangingPunct="1">
              <a:lnSpc>
                <a:spcPct val="90000"/>
              </a:lnSpc>
              <a:buFontTx/>
              <a:buNone/>
            </a:pPr>
            <a:r>
              <a:rPr lang="en-GB" sz="2800" dirty="0" smtClean="0"/>
              <a:t>        </a:t>
            </a:r>
            <a:r>
              <a:rPr lang="en-GB" sz="2800" dirty="0" err="1" smtClean="0"/>
              <a:t>Prenom</a:t>
            </a:r>
            <a:r>
              <a:rPr lang="en-GB" sz="2800" dirty="0" smtClean="0"/>
              <a:t> </a:t>
            </a:r>
            <a:r>
              <a:rPr lang="en-GB" sz="2800" dirty="0" err="1" smtClean="0"/>
              <a:t>varchar</a:t>
            </a:r>
            <a:r>
              <a:rPr lang="en-GB" sz="2800" dirty="0" smtClean="0"/>
              <a:t>(30) CONSTRAINT </a:t>
            </a:r>
            <a:r>
              <a:rPr lang="en-GB" sz="2800" dirty="0" err="1" smtClean="0"/>
              <a:t>nl_pre</a:t>
            </a:r>
            <a:r>
              <a:rPr lang="en-GB" sz="2800" dirty="0" smtClean="0"/>
              <a:t> NOT NULL,</a:t>
            </a:r>
          </a:p>
          <a:p>
            <a:pPr eaLnBrk="1" hangingPunct="1">
              <a:lnSpc>
                <a:spcPct val="90000"/>
              </a:lnSpc>
              <a:buFontTx/>
              <a:buNone/>
            </a:pPr>
            <a:r>
              <a:rPr lang="en-GB" sz="2800" dirty="0" smtClean="0"/>
              <a:t>        Age    </a:t>
            </a:r>
            <a:r>
              <a:rPr lang="en-GB" sz="2800" dirty="0" err="1" smtClean="0"/>
              <a:t>int</a:t>
            </a:r>
            <a:r>
              <a:rPr lang="en-GB" sz="2800" dirty="0" smtClean="0"/>
              <a:t>(2) check (age &lt; 100),</a:t>
            </a:r>
          </a:p>
          <a:p>
            <a:pPr eaLnBrk="1" hangingPunct="1">
              <a:lnSpc>
                <a:spcPct val="90000"/>
              </a:lnSpc>
              <a:buFontTx/>
              <a:buNone/>
            </a:pPr>
            <a:r>
              <a:rPr lang="en-GB" sz="2800" dirty="0" smtClean="0"/>
              <a:t>        Email  </a:t>
            </a:r>
            <a:r>
              <a:rPr lang="en-GB" sz="2800" dirty="0" err="1" smtClean="0"/>
              <a:t>varchar</a:t>
            </a:r>
            <a:r>
              <a:rPr lang="en-GB" sz="2800" dirty="0" smtClean="0"/>
              <a:t>(50) NOT NULL, check (Email LIKE </a:t>
            </a:r>
            <a:r>
              <a:rPr lang="en-GB" sz="2800" dirty="0" smtClean="0"/>
              <a:t>'</a:t>
            </a:r>
            <a:r>
              <a:rPr lang="en-GB" sz="2800" dirty="0" smtClean="0"/>
              <a:t>%@%'),</a:t>
            </a:r>
            <a:endParaRPr lang="fr-FR" sz="2800" dirty="0" smtClean="0"/>
          </a:p>
          <a:p>
            <a:pPr eaLnBrk="1" hangingPunct="1">
              <a:lnSpc>
                <a:spcPct val="90000"/>
              </a:lnSpc>
              <a:buFontTx/>
              <a:buNone/>
            </a:pPr>
            <a:r>
              <a:rPr lang="fr-FR" sz="2800" dirty="0" smtClean="0"/>
              <a:t>        </a:t>
            </a:r>
            <a:r>
              <a:rPr lang="fr-FR" sz="2800" dirty="0" err="1" smtClean="0"/>
              <a:t>Adr</a:t>
            </a:r>
            <a:r>
              <a:rPr lang="fr-FR" sz="2800" dirty="0" smtClean="0"/>
              <a:t> </a:t>
            </a:r>
            <a:r>
              <a:rPr lang="fr-FR" sz="2800" dirty="0" err="1" smtClean="0"/>
              <a:t>int</a:t>
            </a:r>
            <a:r>
              <a:rPr lang="fr-FR" sz="2800" dirty="0" smtClean="0"/>
              <a:t>(3) UNIQUE REFERENCES Adresse(</a:t>
            </a:r>
            <a:r>
              <a:rPr lang="fr-FR" sz="2800" dirty="0" err="1" smtClean="0"/>
              <a:t>code_adr</a:t>
            </a:r>
            <a:r>
              <a:rPr lang="fr-FR" sz="2800" dirty="0" smtClean="0"/>
              <a:t>)</a:t>
            </a:r>
          </a:p>
          <a:p>
            <a:pPr eaLnBrk="1" hangingPunct="1">
              <a:lnSpc>
                <a:spcPct val="90000"/>
              </a:lnSpc>
              <a:buFontTx/>
              <a:buNone/>
            </a:pPr>
            <a:r>
              <a:rPr lang="fr-FR" sz="2800" dirty="0" smtClean="0"/>
              <a:t>) ;</a:t>
            </a:r>
          </a:p>
        </p:txBody>
      </p:sp>
      <p:sp>
        <p:nvSpPr>
          <p:cNvPr id="39940"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9F540F4A-3290-481C-9E8B-7BED6E050945}" type="slidenum">
              <a:rPr lang="fr-FR" smtClean="0"/>
              <a:pPr/>
              <a:t>30</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blinds(horizontal)">
                                      <p:cBhvr>
                                        <p:cTn id="7" dur="500"/>
                                        <p:tgtEl>
                                          <p:spTgt spid="4096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40963">
                                            <p:txEl>
                                              <p:pRg st="0" end="0"/>
                                            </p:txEl>
                                          </p:spTgt>
                                        </p:tgtEl>
                                        <p:attrNameLst>
                                          <p:attrName>style.visibility</p:attrName>
                                        </p:attrNameLst>
                                      </p:cBhvr>
                                      <p:to>
                                        <p:strVal val="visible"/>
                                      </p:to>
                                    </p:set>
                                    <p:anim calcmode="discrete" valueType="clr">
                                      <p:cBhvr override="childStyle">
                                        <p:cTn id="12" dur="80"/>
                                        <p:tgtEl>
                                          <p:spTgt spid="4096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40963">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40963">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40963">
                                            <p:txEl>
                                              <p:pRg st="1" end="1"/>
                                            </p:txEl>
                                          </p:spTgt>
                                        </p:tgtEl>
                                        <p:attrNameLst>
                                          <p:attrName>style.visibility</p:attrName>
                                        </p:attrNameLst>
                                      </p:cBhvr>
                                      <p:to>
                                        <p:strVal val="visible"/>
                                      </p:to>
                                    </p:set>
                                    <p:anim calcmode="discrete" valueType="clr">
                                      <p:cBhvr override="childStyle">
                                        <p:cTn id="19" dur="80"/>
                                        <p:tgtEl>
                                          <p:spTgt spid="4096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40963">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40963">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40963">
                                            <p:txEl>
                                              <p:pRg st="2" end="2"/>
                                            </p:txEl>
                                          </p:spTgt>
                                        </p:tgtEl>
                                        <p:attrNameLst>
                                          <p:attrName>style.visibility</p:attrName>
                                        </p:attrNameLst>
                                      </p:cBhvr>
                                      <p:to>
                                        <p:strVal val="visible"/>
                                      </p:to>
                                    </p:set>
                                    <p:anim calcmode="discrete" valueType="clr">
                                      <p:cBhvr override="childStyle">
                                        <p:cTn id="26" dur="80"/>
                                        <p:tgtEl>
                                          <p:spTgt spid="4096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40963">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40963">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40963">
                                            <p:txEl>
                                              <p:pRg st="3" end="3"/>
                                            </p:txEl>
                                          </p:spTgt>
                                        </p:tgtEl>
                                        <p:attrNameLst>
                                          <p:attrName>style.visibility</p:attrName>
                                        </p:attrNameLst>
                                      </p:cBhvr>
                                      <p:to>
                                        <p:strVal val="visible"/>
                                      </p:to>
                                    </p:set>
                                    <p:anim calcmode="discrete" valueType="clr">
                                      <p:cBhvr override="childStyle">
                                        <p:cTn id="33" dur="80"/>
                                        <p:tgtEl>
                                          <p:spTgt spid="4096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40963">
                                            <p:txEl>
                                              <p:pRg st="3" end="3"/>
                                            </p:txEl>
                                          </p:spTgt>
                                        </p:tgtEl>
                                        <p:attrNameLst>
                                          <p:attrName>fillcolor</p:attrName>
                                        </p:attrNameLst>
                                      </p:cBhvr>
                                      <p:tavLst>
                                        <p:tav tm="0">
                                          <p:val>
                                            <p:clrVal>
                                              <a:schemeClr val="accent2"/>
                                            </p:clrVal>
                                          </p:val>
                                        </p:tav>
                                        <p:tav tm="50000">
                                          <p:val>
                                            <p:clrVal>
                                              <a:schemeClr val="hlink"/>
                                            </p:clrVal>
                                          </p:val>
                                        </p:tav>
                                      </p:tavLst>
                                    </p:anim>
                                    <p:set>
                                      <p:cBhvr>
                                        <p:cTn id="35" dur="80"/>
                                        <p:tgtEl>
                                          <p:spTgt spid="40963">
                                            <p:txEl>
                                              <p:pRg st="3" end="3"/>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nodeType="clickEffect">
                                  <p:stCondLst>
                                    <p:cond delay="0"/>
                                  </p:stCondLst>
                                  <p:iterate type="lt">
                                    <p:tmPct val="50000"/>
                                  </p:iterate>
                                  <p:childTnLst>
                                    <p:set>
                                      <p:cBhvr>
                                        <p:cTn id="39" dur="1" fill="hold">
                                          <p:stCondLst>
                                            <p:cond delay="0"/>
                                          </p:stCondLst>
                                        </p:cTn>
                                        <p:tgtEl>
                                          <p:spTgt spid="40963">
                                            <p:txEl>
                                              <p:pRg st="4" end="4"/>
                                            </p:txEl>
                                          </p:spTgt>
                                        </p:tgtEl>
                                        <p:attrNameLst>
                                          <p:attrName>style.visibility</p:attrName>
                                        </p:attrNameLst>
                                      </p:cBhvr>
                                      <p:to>
                                        <p:strVal val="visible"/>
                                      </p:to>
                                    </p:set>
                                    <p:anim calcmode="discrete" valueType="clr">
                                      <p:cBhvr override="childStyle">
                                        <p:cTn id="40" dur="80"/>
                                        <p:tgtEl>
                                          <p:spTgt spid="4096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40963">
                                            <p:txEl>
                                              <p:pRg st="4" end="4"/>
                                            </p:txEl>
                                          </p:spTgt>
                                        </p:tgtEl>
                                        <p:attrNameLst>
                                          <p:attrName>fillcolor</p:attrName>
                                        </p:attrNameLst>
                                      </p:cBhvr>
                                      <p:tavLst>
                                        <p:tav tm="0">
                                          <p:val>
                                            <p:clrVal>
                                              <a:schemeClr val="accent2"/>
                                            </p:clrVal>
                                          </p:val>
                                        </p:tav>
                                        <p:tav tm="50000">
                                          <p:val>
                                            <p:clrVal>
                                              <a:schemeClr val="hlink"/>
                                            </p:clrVal>
                                          </p:val>
                                        </p:tav>
                                      </p:tavLst>
                                    </p:anim>
                                    <p:set>
                                      <p:cBhvr>
                                        <p:cTn id="42" dur="80"/>
                                        <p:tgtEl>
                                          <p:spTgt spid="40963">
                                            <p:txEl>
                                              <p:pRg st="4" end="4"/>
                                            </p:txEl>
                                          </p:spTgt>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27" presetClass="entr" presetSubtype="0" fill="hold" nodeType="clickEffect">
                                  <p:stCondLst>
                                    <p:cond delay="0"/>
                                  </p:stCondLst>
                                  <p:iterate type="lt">
                                    <p:tmPct val="50000"/>
                                  </p:iterate>
                                  <p:childTnLst>
                                    <p:set>
                                      <p:cBhvr>
                                        <p:cTn id="46" dur="1" fill="hold">
                                          <p:stCondLst>
                                            <p:cond delay="0"/>
                                          </p:stCondLst>
                                        </p:cTn>
                                        <p:tgtEl>
                                          <p:spTgt spid="40963">
                                            <p:txEl>
                                              <p:pRg st="5" end="5"/>
                                            </p:txEl>
                                          </p:spTgt>
                                        </p:tgtEl>
                                        <p:attrNameLst>
                                          <p:attrName>style.visibility</p:attrName>
                                        </p:attrNameLst>
                                      </p:cBhvr>
                                      <p:to>
                                        <p:strVal val="visible"/>
                                      </p:to>
                                    </p:set>
                                    <p:anim calcmode="discrete" valueType="clr">
                                      <p:cBhvr override="childStyle">
                                        <p:cTn id="47" dur="80"/>
                                        <p:tgtEl>
                                          <p:spTgt spid="4096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40963">
                                            <p:txEl>
                                              <p:pRg st="5" end="5"/>
                                            </p:txEl>
                                          </p:spTgt>
                                        </p:tgtEl>
                                        <p:attrNameLst>
                                          <p:attrName>fillcolor</p:attrName>
                                        </p:attrNameLst>
                                      </p:cBhvr>
                                      <p:tavLst>
                                        <p:tav tm="0">
                                          <p:val>
                                            <p:clrVal>
                                              <a:schemeClr val="accent2"/>
                                            </p:clrVal>
                                          </p:val>
                                        </p:tav>
                                        <p:tav tm="50000">
                                          <p:val>
                                            <p:clrVal>
                                              <a:schemeClr val="hlink"/>
                                            </p:clrVal>
                                          </p:val>
                                        </p:tav>
                                      </p:tavLst>
                                    </p:anim>
                                    <p:set>
                                      <p:cBhvr>
                                        <p:cTn id="49" dur="80"/>
                                        <p:tgtEl>
                                          <p:spTgt spid="40963">
                                            <p:txEl>
                                              <p:pRg st="5" end="5"/>
                                            </p:txEl>
                                          </p:spTgt>
                                        </p:tgtEl>
                                        <p:attrNameLst>
                                          <p:attrName>fill.type</p:attrName>
                                        </p:attrNameLst>
                                      </p:cBhvr>
                                      <p:to>
                                        <p:strVal val="solid"/>
                                      </p:to>
                                    </p:set>
                                  </p:childTnLst>
                                </p:cTn>
                              </p:par>
                            </p:childTnLst>
                          </p:cTn>
                        </p:par>
                      </p:childTnLst>
                    </p:cTn>
                  </p:par>
                  <p:par>
                    <p:cTn id="50" fill="hold">
                      <p:stCondLst>
                        <p:cond delay="indefinite"/>
                      </p:stCondLst>
                      <p:childTnLst>
                        <p:par>
                          <p:cTn id="51" fill="hold">
                            <p:stCondLst>
                              <p:cond delay="0"/>
                            </p:stCondLst>
                            <p:childTnLst>
                              <p:par>
                                <p:cTn id="52" presetID="27" presetClass="entr" presetSubtype="0" fill="hold" nodeType="clickEffect">
                                  <p:stCondLst>
                                    <p:cond delay="0"/>
                                  </p:stCondLst>
                                  <p:iterate type="lt">
                                    <p:tmPct val="50000"/>
                                  </p:iterate>
                                  <p:childTnLst>
                                    <p:set>
                                      <p:cBhvr>
                                        <p:cTn id="53" dur="1" fill="hold">
                                          <p:stCondLst>
                                            <p:cond delay="0"/>
                                          </p:stCondLst>
                                        </p:cTn>
                                        <p:tgtEl>
                                          <p:spTgt spid="40963">
                                            <p:txEl>
                                              <p:pRg st="6" end="6"/>
                                            </p:txEl>
                                          </p:spTgt>
                                        </p:tgtEl>
                                        <p:attrNameLst>
                                          <p:attrName>style.visibility</p:attrName>
                                        </p:attrNameLst>
                                      </p:cBhvr>
                                      <p:to>
                                        <p:strVal val="visible"/>
                                      </p:to>
                                    </p:set>
                                    <p:anim calcmode="discrete" valueType="clr">
                                      <p:cBhvr override="childStyle">
                                        <p:cTn id="54" dur="80"/>
                                        <p:tgtEl>
                                          <p:spTgt spid="4096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40963">
                                            <p:txEl>
                                              <p:pRg st="6" end="6"/>
                                            </p:txEl>
                                          </p:spTgt>
                                        </p:tgtEl>
                                        <p:attrNameLst>
                                          <p:attrName>fillcolor</p:attrName>
                                        </p:attrNameLst>
                                      </p:cBhvr>
                                      <p:tavLst>
                                        <p:tav tm="0">
                                          <p:val>
                                            <p:clrVal>
                                              <a:schemeClr val="accent2"/>
                                            </p:clrVal>
                                          </p:val>
                                        </p:tav>
                                        <p:tav tm="50000">
                                          <p:val>
                                            <p:clrVal>
                                              <a:schemeClr val="hlink"/>
                                            </p:clrVal>
                                          </p:val>
                                        </p:tav>
                                      </p:tavLst>
                                    </p:anim>
                                    <p:set>
                                      <p:cBhvr>
                                        <p:cTn id="56" dur="80"/>
                                        <p:tgtEl>
                                          <p:spTgt spid="40963">
                                            <p:txEl>
                                              <p:pRg st="6" end="6"/>
                                            </p:txEl>
                                          </p:spTgt>
                                        </p:tgtEl>
                                        <p:attrNameLst>
                                          <p:attrName>fill.type</p:attrName>
                                        </p:attrNameLst>
                                      </p:cBhvr>
                                      <p:to>
                                        <p:strVal val="solid"/>
                                      </p:to>
                                    </p:set>
                                  </p:childTnLst>
                                </p:cTn>
                              </p:par>
                            </p:childTnLst>
                          </p:cTn>
                        </p:par>
                      </p:childTnLst>
                    </p:cTn>
                  </p:par>
                  <p:par>
                    <p:cTn id="57" fill="hold">
                      <p:stCondLst>
                        <p:cond delay="indefinite"/>
                      </p:stCondLst>
                      <p:childTnLst>
                        <p:par>
                          <p:cTn id="58" fill="hold">
                            <p:stCondLst>
                              <p:cond delay="0"/>
                            </p:stCondLst>
                            <p:childTnLst>
                              <p:par>
                                <p:cTn id="59" presetID="27" presetClass="entr" presetSubtype="0" fill="hold" nodeType="clickEffect">
                                  <p:stCondLst>
                                    <p:cond delay="0"/>
                                  </p:stCondLst>
                                  <p:iterate type="lt">
                                    <p:tmPct val="50000"/>
                                  </p:iterate>
                                  <p:childTnLst>
                                    <p:set>
                                      <p:cBhvr>
                                        <p:cTn id="60" dur="1" fill="hold">
                                          <p:stCondLst>
                                            <p:cond delay="0"/>
                                          </p:stCondLst>
                                        </p:cTn>
                                        <p:tgtEl>
                                          <p:spTgt spid="40963">
                                            <p:txEl>
                                              <p:pRg st="7" end="7"/>
                                            </p:txEl>
                                          </p:spTgt>
                                        </p:tgtEl>
                                        <p:attrNameLst>
                                          <p:attrName>style.visibility</p:attrName>
                                        </p:attrNameLst>
                                      </p:cBhvr>
                                      <p:to>
                                        <p:strVal val="visible"/>
                                      </p:to>
                                    </p:set>
                                    <p:anim calcmode="discrete" valueType="clr">
                                      <p:cBhvr override="childStyle">
                                        <p:cTn id="61" dur="80"/>
                                        <p:tgtEl>
                                          <p:spTgt spid="4096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2" dur="80"/>
                                        <p:tgtEl>
                                          <p:spTgt spid="40963">
                                            <p:txEl>
                                              <p:pRg st="7" end="7"/>
                                            </p:txEl>
                                          </p:spTgt>
                                        </p:tgtEl>
                                        <p:attrNameLst>
                                          <p:attrName>fillcolor</p:attrName>
                                        </p:attrNameLst>
                                      </p:cBhvr>
                                      <p:tavLst>
                                        <p:tav tm="0">
                                          <p:val>
                                            <p:clrVal>
                                              <a:schemeClr val="accent2"/>
                                            </p:clrVal>
                                          </p:val>
                                        </p:tav>
                                        <p:tav tm="50000">
                                          <p:val>
                                            <p:clrVal>
                                              <a:schemeClr val="hlink"/>
                                            </p:clrVal>
                                          </p:val>
                                        </p:tav>
                                      </p:tavLst>
                                    </p:anim>
                                    <p:set>
                                      <p:cBhvr>
                                        <p:cTn id="63" dur="80"/>
                                        <p:tgtEl>
                                          <p:spTgt spid="4096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marL="838200" indent="-838200" eaLnBrk="1" fontAlgn="auto" hangingPunct="1">
              <a:spcAft>
                <a:spcPts val="0"/>
              </a:spcAft>
              <a:buClr>
                <a:srgbClr val="CC00FF"/>
              </a:buClr>
              <a:buFontTx/>
              <a:buAutoNum type="alphaLcPeriod" startAt="5"/>
              <a:defRPr/>
            </a:pPr>
            <a:r>
              <a:rPr lang="fr-FR" sz="3200" b="1" u="sng">
                <a:latin typeface="Tempus Sans ITC" pitchFamily="82" charset="0"/>
              </a:rPr>
              <a:t>Nommer une contrainte:</a:t>
            </a:r>
            <a:r>
              <a:rPr lang="fr-FR" sz="3600" b="1" u="sng">
                <a:latin typeface="Tempus Sans ITC" pitchFamily="82" charset="0"/>
              </a:rPr>
              <a:t/>
            </a:r>
            <a:br>
              <a:rPr lang="fr-FR" sz="3600" b="1" u="sng">
                <a:latin typeface="Tempus Sans ITC" pitchFamily="82" charset="0"/>
              </a:rPr>
            </a:br>
            <a:endParaRPr lang="fr-FR" sz="3600" b="1" u="sng">
              <a:latin typeface="Tempus Sans ITC" pitchFamily="82" charset="0"/>
            </a:endParaRPr>
          </a:p>
        </p:txBody>
      </p:sp>
      <p:sp>
        <p:nvSpPr>
          <p:cNvPr id="41987" name="Rectangle 3"/>
          <p:cNvSpPr>
            <a:spLocks noGrp="1" noChangeArrowheads="1"/>
          </p:cNvSpPr>
          <p:nvPr>
            <p:ph sz="quarter" idx="1"/>
          </p:nvPr>
        </p:nvSpPr>
        <p:spPr>
          <a:xfrm>
            <a:off x="457200" y="981075"/>
            <a:ext cx="8229600" cy="5145088"/>
          </a:xfrm>
        </p:spPr>
        <p:txBody>
          <a:bodyPr/>
          <a:lstStyle/>
          <a:p>
            <a:pPr eaLnBrk="1" hangingPunct="1">
              <a:buFontTx/>
              <a:buNone/>
            </a:pPr>
            <a:r>
              <a:rPr lang="fr-FR" dirty="0" smtClean="0">
                <a:solidFill>
                  <a:srgbClr val="FF0000"/>
                </a:solidFill>
                <a:latin typeface="Bauhaus 93" pitchFamily="82" charset="0"/>
              </a:rPr>
              <a:t>CONSTRAINT </a:t>
            </a:r>
            <a:r>
              <a:rPr lang="fr-FR" dirty="0" err="1" smtClean="0">
                <a:solidFill>
                  <a:srgbClr val="FF0000"/>
                </a:solidFill>
                <a:latin typeface="Bauhaus 93" pitchFamily="82" charset="0"/>
              </a:rPr>
              <a:t>nom_contrainte</a:t>
            </a:r>
            <a:endParaRPr lang="fr-FR" dirty="0" smtClean="0">
              <a:solidFill>
                <a:srgbClr val="FF0000"/>
              </a:solidFill>
              <a:latin typeface="Bauhaus 93" pitchFamily="82" charset="0"/>
            </a:endParaRPr>
          </a:p>
        </p:txBody>
      </p:sp>
      <p:sp>
        <p:nvSpPr>
          <p:cNvPr id="40964"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506FDD5A-89DD-454F-90C2-534378E3358B}" type="slidenum">
              <a:rPr lang="fr-FR" smtClean="0"/>
              <a:pPr/>
              <a:t>31</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blinds(horizontal)">
                                      <p:cBhvr>
                                        <p:cTn id="7" dur="5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41987">
                                            <p:txEl>
                                              <p:pRg st="0" end="0"/>
                                            </p:txEl>
                                          </p:spTgt>
                                        </p:tgtEl>
                                        <p:attrNameLst>
                                          <p:attrName>style.visibility</p:attrName>
                                        </p:attrNameLst>
                                      </p:cBhvr>
                                      <p:to>
                                        <p:strVal val="visible"/>
                                      </p:to>
                                    </p:set>
                                    <p:anim calcmode="discrete" valueType="clr">
                                      <p:cBhvr override="childStyle">
                                        <p:cTn id="12" dur="80"/>
                                        <p:tgtEl>
                                          <p:spTgt spid="4198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41987">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4198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marL="838200" indent="-838200" eaLnBrk="1" fontAlgn="auto" hangingPunct="1">
              <a:spcAft>
                <a:spcPts val="0"/>
              </a:spcAft>
              <a:buClr>
                <a:srgbClr val="CC00FF"/>
              </a:buClr>
              <a:buFontTx/>
              <a:buAutoNum type="alphaLcPeriod" startAt="6"/>
              <a:defRPr/>
            </a:pPr>
            <a:r>
              <a:rPr lang="fr-FR" sz="3200" b="1" u="sng">
                <a:latin typeface="Tempus Sans ITC" pitchFamily="82" charset="0"/>
              </a:rPr>
              <a:t>Définition contrainte:</a:t>
            </a:r>
            <a:r>
              <a:rPr lang="fr-FR" sz="3600" b="1" u="sng">
                <a:latin typeface="Tempus Sans ITC" pitchFamily="82" charset="0"/>
              </a:rPr>
              <a:t/>
            </a:r>
            <a:br>
              <a:rPr lang="fr-FR" sz="3600" b="1" u="sng">
                <a:latin typeface="Tempus Sans ITC" pitchFamily="82" charset="0"/>
              </a:rPr>
            </a:br>
            <a:endParaRPr lang="fr-FR" sz="3600" b="1" u="sng">
              <a:latin typeface="Tempus Sans ITC" pitchFamily="82" charset="0"/>
            </a:endParaRPr>
          </a:p>
        </p:txBody>
      </p:sp>
      <p:sp>
        <p:nvSpPr>
          <p:cNvPr id="43011" name="Rectangle 3"/>
          <p:cNvSpPr>
            <a:spLocks noGrp="1" noChangeArrowheads="1"/>
          </p:cNvSpPr>
          <p:nvPr>
            <p:ph sz="quarter" idx="1"/>
          </p:nvPr>
        </p:nvSpPr>
        <p:spPr>
          <a:xfrm>
            <a:off x="457200" y="1600200"/>
            <a:ext cx="7467600" cy="4873625"/>
          </a:xfrm>
        </p:spPr>
        <p:txBody>
          <a:bodyPr/>
          <a:lstStyle/>
          <a:p>
            <a:pPr eaLnBrk="1" hangingPunct="1">
              <a:lnSpc>
                <a:spcPct val="90000"/>
              </a:lnSpc>
              <a:buFontTx/>
              <a:buNone/>
            </a:pPr>
            <a:r>
              <a:rPr lang="fr-FR" b="1" i="1" u="sng" dirty="0" smtClean="0">
                <a:solidFill>
                  <a:srgbClr val="FF3300"/>
                </a:solidFill>
              </a:rPr>
              <a:t>Syntaxe :</a:t>
            </a:r>
            <a:endParaRPr lang="fr-FR" dirty="0" smtClean="0">
              <a:solidFill>
                <a:srgbClr val="FF3300"/>
              </a:solidFill>
            </a:endParaRPr>
          </a:p>
          <a:p>
            <a:pPr eaLnBrk="1" hangingPunct="1">
              <a:lnSpc>
                <a:spcPct val="90000"/>
              </a:lnSpc>
              <a:buClr>
                <a:srgbClr val="CC00FF"/>
              </a:buClr>
              <a:buFont typeface="Wingdings" pitchFamily="2" charset="2"/>
              <a:buChar char="["/>
            </a:pPr>
            <a:r>
              <a:rPr lang="fr-FR" dirty="0" smtClean="0"/>
              <a:t>CONSTRAINT </a:t>
            </a:r>
            <a:r>
              <a:rPr lang="fr-FR" dirty="0" err="1" smtClean="0"/>
              <a:t>nom_contrainte</a:t>
            </a:r>
            <a:r>
              <a:rPr lang="fr-FR" dirty="0" smtClean="0"/>
              <a:t> PRIMARY </a:t>
            </a:r>
            <a:r>
              <a:rPr lang="fr-FR" dirty="0" smtClean="0"/>
              <a:t>KEY (colonne1, colonne2</a:t>
            </a:r>
            <a:r>
              <a:rPr lang="fr-FR" dirty="0" smtClean="0"/>
              <a:t>,...)</a:t>
            </a:r>
          </a:p>
          <a:p>
            <a:pPr eaLnBrk="1" hangingPunct="1">
              <a:lnSpc>
                <a:spcPct val="90000"/>
              </a:lnSpc>
              <a:buNone/>
            </a:pPr>
            <a:endParaRPr lang="fr-FR" dirty="0" smtClean="0"/>
          </a:p>
          <a:p>
            <a:pPr eaLnBrk="1" hangingPunct="1">
              <a:lnSpc>
                <a:spcPct val="90000"/>
              </a:lnSpc>
              <a:buClr>
                <a:srgbClr val="CC00FF"/>
              </a:buClr>
              <a:buFont typeface="Wingdings" pitchFamily="2" charset="2"/>
              <a:buChar char="["/>
            </a:pPr>
            <a:r>
              <a:rPr lang="fr-FR" dirty="0" smtClean="0"/>
              <a:t>CONSTRAINT </a:t>
            </a:r>
            <a:r>
              <a:rPr lang="fr-FR" dirty="0" err="1" smtClean="0"/>
              <a:t>nom_contrainte</a:t>
            </a:r>
            <a:r>
              <a:rPr lang="fr-FR" dirty="0" smtClean="0"/>
              <a:t> FOREIGN </a:t>
            </a:r>
            <a:r>
              <a:rPr lang="fr-FR" dirty="0" smtClean="0"/>
              <a:t>KEY</a:t>
            </a:r>
          </a:p>
          <a:p>
            <a:pPr eaLnBrk="1" hangingPunct="1">
              <a:lnSpc>
                <a:spcPct val="90000"/>
              </a:lnSpc>
              <a:buFontTx/>
              <a:buNone/>
            </a:pPr>
            <a:r>
              <a:rPr lang="fr-FR" dirty="0" smtClean="0"/>
              <a:t>(colonne1</a:t>
            </a:r>
            <a:r>
              <a:rPr lang="fr-FR" dirty="0" smtClean="0"/>
              <a:t>, colonne2</a:t>
            </a:r>
            <a:r>
              <a:rPr lang="fr-FR" dirty="0" smtClean="0"/>
              <a:t>,...)REFERENCES</a:t>
            </a:r>
          </a:p>
          <a:p>
            <a:pPr eaLnBrk="1" hangingPunct="1">
              <a:lnSpc>
                <a:spcPct val="90000"/>
              </a:lnSpc>
              <a:buFontTx/>
              <a:buNone/>
            </a:pPr>
            <a:r>
              <a:rPr lang="fr-FR" dirty="0" err="1" smtClean="0"/>
              <a:t>nom_table</a:t>
            </a:r>
            <a:r>
              <a:rPr lang="fr-FR" dirty="0" smtClean="0"/>
              <a:t> (colonne1,colonne2,...)</a:t>
            </a:r>
            <a:r>
              <a:rPr lang="en-US" dirty="0" smtClean="0"/>
              <a:t>ON </a:t>
            </a:r>
            <a:r>
              <a:rPr lang="en-US" dirty="0" smtClean="0"/>
              <a:t>DELETE </a:t>
            </a:r>
            <a:endParaRPr lang="en-US" dirty="0" smtClean="0"/>
          </a:p>
          <a:p>
            <a:pPr eaLnBrk="1" hangingPunct="1">
              <a:lnSpc>
                <a:spcPct val="90000"/>
              </a:lnSpc>
              <a:buFontTx/>
              <a:buNone/>
            </a:pPr>
            <a:r>
              <a:rPr lang="en-US" dirty="0" smtClean="0"/>
              <a:t>CASCADE</a:t>
            </a:r>
          </a:p>
          <a:p>
            <a:pPr eaLnBrk="1" hangingPunct="1">
              <a:lnSpc>
                <a:spcPct val="90000"/>
              </a:lnSpc>
              <a:buFontTx/>
              <a:buNone/>
            </a:pPr>
            <a:endParaRPr lang="en-US" dirty="0" smtClean="0"/>
          </a:p>
          <a:p>
            <a:pPr eaLnBrk="1" hangingPunct="1">
              <a:lnSpc>
                <a:spcPct val="90000"/>
              </a:lnSpc>
              <a:buClr>
                <a:srgbClr val="CC00FF"/>
              </a:buClr>
              <a:buFont typeface="Wingdings" pitchFamily="2" charset="2"/>
              <a:buChar char="["/>
            </a:pPr>
            <a:r>
              <a:rPr lang="fr-FR" dirty="0" smtClean="0"/>
              <a:t>CONSTRAINT </a:t>
            </a:r>
            <a:r>
              <a:rPr lang="fr-FR" dirty="0" err="1" smtClean="0"/>
              <a:t>nom_contrainte</a:t>
            </a:r>
            <a:r>
              <a:rPr lang="fr-FR" dirty="0" smtClean="0"/>
              <a:t> </a:t>
            </a:r>
            <a:r>
              <a:rPr lang="en-US" dirty="0" smtClean="0"/>
              <a:t>CHECK </a:t>
            </a:r>
            <a:r>
              <a:rPr lang="en-US" dirty="0" smtClean="0"/>
              <a:t>(</a:t>
            </a:r>
            <a:r>
              <a:rPr lang="en-GB" dirty="0" smtClean="0"/>
              <a:t>condition</a:t>
            </a:r>
            <a:r>
              <a:rPr lang="en-GB" dirty="0" smtClean="0"/>
              <a:t>)</a:t>
            </a:r>
            <a:endParaRPr lang="fr-FR" dirty="0" smtClean="0"/>
          </a:p>
        </p:txBody>
      </p:sp>
      <p:sp>
        <p:nvSpPr>
          <p:cNvPr id="41988"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FA5723BD-B21D-4C8D-954D-5F95E0E50004}" type="slidenum">
              <a:rPr lang="fr-FR" smtClean="0"/>
              <a:pPr/>
              <a:t>32</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blinds(horizontal)">
                                      <p:cBhvr>
                                        <p:cTn id="7" dur="500"/>
                                        <p:tgtEl>
                                          <p:spTgt spid="430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43011">
                                            <p:txEl>
                                              <p:pRg st="0" end="0"/>
                                            </p:txEl>
                                          </p:spTgt>
                                        </p:tgtEl>
                                        <p:attrNameLst>
                                          <p:attrName>style.visibility</p:attrName>
                                        </p:attrNameLst>
                                      </p:cBhvr>
                                      <p:to>
                                        <p:strVal val="visible"/>
                                      </p:to>
                                    </p:set>
                                    <p:anim calcmode="lin" valueType="num">
                                      <p:cBhvr additive="base">
                                        <p:cTn id="12"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30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43011">
                                            <p:txEl>
                                              <p:pRg st="1" end="1"/>
                                            </p:txEl>
                                          </p:spTgt>
                                        </p:tgtEl>
                                        <p:attrNameLst>
                                          <p:attrName>style.visibility</p:attrName>
                                        </p:attrNameLst>
                                      </p:cBhvr>
                                      <p:to>
                                        <p:strVal val="visible"/>
                                      </p:to>
                                    </p:set>
                                    <p:anim calcmode="lin" valueType="num">
                                      <p:cBhvr additive="base">
                                        <p:cTn id="18" dur="1000" fill="hold"/>
                                        <p:tgtEl>
                                          <p:spTgt spid="43011">
                                            <p:txEl>
                                              <p:pRg st="1" end="1"/>
                                            </p:txEl>
                                          </p:spTgt>
                                        </p:tgtEl>
                                        <p:attrNameLst>
                                          <p:attrName>ppt_x</p:attrName>
                                        </p:attrNameLst>
                                      </p:cBhvr>
                                      <p:tavLst>
                                        <p:tav tm="0">
                                          <p:val>
                                            <p:strVal val="1+#ppt_w/2"/>
                                          </p:val>
                                        </p:tav>
                                        <p:tav tm="100000">
                                          <p:val>
                                            <p:strVal val="#ppt_x"/>
                                          </p:val>
                                        </p:tav>
                                      </p:tavLst>
                                    </p:anim>
                                    <p:anim calcmode="lin" valueType="num">
                                      <p:cBhvr additive="base">
                                        <p:cTn id="19" dur="1000" fill="hold"/>
                                        <p:tgtEl>
                                          <p:spTgt spid="430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nodeType="clickEffect">
                                  <p:stCondLst>
                                    <p:cond delay="0"/>
                                  </p:stCondLst>
                                  <p:childTnLst>
                                    <p:set>
                                      <p:cBhvr>
                                        <p:cTn id="23" dur="1" fill="hold">
                                          <p:stCondLst>
                                            <p:cond delay="0"/>
                                          </p:stCondLst>
                                        </p:cTn>
                                        <p:tgtEl>
                                          <p:spTgt spid="43011">
                                            <p:txEl>
                                              <p:pRg st="3" end="3"/>
                                            </p:txEl>
                                          </p:spTgt>
                                        </p:tgtEl>
                                        <p:attrNameLst>
                                          <p:attrName>style.visibility</p:attrName>
                                        </p:attrNameLst>
                                      </p:cBhvr>
                                      <p:to>
                                        <p:strVal val="visible"/>
                                      </p:to>
                                    </p:set>
                                    <p:anim calcmode="lin" valueType="num">
                                      <p:cBhvr additive="base">
                                        <p:cTn id="24" dur="1000" fill="hold"/>
                                        <p:tgtEl>
                                          <p:spTgt spid="43011">
                                            <p:txEl>
                                              <p:pRg st="3" end="3"/>
                                            </p:txEl>
                                          </p:spTgt>
                                        </p:tgtEl>
                                        <p:attrNameLst>
                                          <p:attrName>ppt_x</p:attrName>
                                        </p:attrNameLst>
                                      </p:cBhvr>
                                      <p:tavLst>
                                        <p:tav tm="0">
                                          <p:val>
                                            <p:strVal val="1+#ppt_w/2"/>
                                          </p:val>
                                        </p:tav>
                                        <p:tav tm="100000">
                                          <p:val>
                                            <p:strVal val="#ppt_x"/>
                                          </p:val>
                                        </p:tav>
                                      </p:tavLst>
                                    </p:anim>
                                    <p:anim calcmode="lin" valueType="num">
                                      <p:cBhvr additive="base">
                                        <p:cTn id="25" dur="1000" fill="hold"/>
                                        <p:tgtEl>
                                          <p:spTgt spid="43011">
                                            <p:txEl>
                                              <p:pRg st="3" end="3"/>
                                            </p:txEl>
                                          </p:spTgt>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43011">
                                            <p:txEl>
                                              <p:pRg st="4" end="4"/>
                                            </p:txEl>
                                          </p:spTgt>
                                        </p:tgtEl>
                                        <p:attrNameLst>
                                          <p:attrName>style.visibility</p:attrName>
                                        </p:attrNameLst>
                                      </p:cBhvr>
                                      <p:to>
                                        <p:strVal val="visible"/>
                                      </p:to>
                                    </p:set>
                                    <p:anim calcmode="lin" valueType="num">
                                      <p:cBhvr additive="base">
                                        <p:cTn id="28" dur="1000" fill="hold"/>
                                        <p:tgtEl>
                                          <p:spTgt spid="43011">
                                            <p:txEl>
                                              <p:pRg st="4" end="4"/>
                                            </p:txEl>
                                          </p:spTgt>
                                        </p:tgtEl>
                                        <p:attrNameLst>
                                          <p:attrName>ppt_x</p:attrName>
                                        </p:attrNameLst>
                                      </p:cBhvr>
                                      <p:tavLst>
                                        <p:tav tm="0">
                                          <p:val>
                                            <p:strVal val="1+#ppt_w/2"/>
                                          </p:val>
                                        </p:tav>
                                        <p:tav tm="100000">
                                          <p:val>
                                            <p:strVal val="#ppt_x"/>
                                          </p:val>
                                        </p:tav>
                                      </p:tavLst>
                                    </p:anim>
                                    <p:anim calcmode="lin" valueType="num">
                                      <p:cBhvr additive="base">
                                        <p:cTn id="29" dur="1000" fill="hold"/>
                                        <p:tgtEl>
                                          <p:spTgt spid="43011">
                                            <p:txEl>
                                              <p:pRg st="4" end="4"/>
                                            </p:txEl>
                                          </p:spTgt>
                                        </p:tgtEl>
                                        <p:attrNameLst>
                                          <p:attrName>ppt_y</p:attrName>
                                        </p:attrNameLst>
                                      </p:cBhvr>
                                      <p:tavLst>
                                        <p:tav tm="0">
                                          <p:val>
                                            <p:strVal val="#ppt_y"/>
                                          </p:val>
                                        </p:tav>
                                        <p:tav tm="100000">
                                          <p:val>
                                            <p:strVal val="#ppt_y"/>
                                          </p:val>
                                        </p:tav>
                                      </p:tavLst>
                                    </p:anim>
                                  </p:childTnLst>
                                </p:cTn>
                              </p:par>
                              <p:par>
                                <p:cTn id="30" presetID="2" presetClass="entr" presetSubtype="2" fill="hold" nodeType="withEffect">
                                  <p:stCondLst>
                                    <p:cond delay="0"/>
                                  </p:stCondLst>
                                  <p:childTnLst>
                                    <p:set>
                                      <p:cBhvr>
                                        <p:cTn id="31" dur="1" fill="hold">
                                          <p:stCondLst>
                                            <p:cond delay="0"/>
                                          </p:stCondLst>
                                        </p:cTn>
                                        <p:tgtEl>
                                          <p:spTgt spid="43011">
                                            <p:txEl>
                                              <p:pRg st="5" end="5"/>
                                            </p:txEl>
                                          </p:spTgt>
                                        </p:tgtEl>
                                        <p:attrNameLst>
                                          <p:attrName>style.visibility</p:attrName>
                                        </p:attrNameLst>
                                      </p:cBhvr>
                                      <p:to>
                                        <p:strVal val="visible"/>
                                      </p:to>
                                    </p:set>
                                    <p:anim calcmode="lin" valueType="num">
                                      <p:cBhvr additive="base">
                                        <p:cTn id="32" dur="1000" fill="hold"/>
                                        <p:tgtEl>
                                          <p:spTgt spid="43011">
                                            <p:txEl>
                                              <p:pRg st="5" end="5"/>
                                            </p:txEl>
                                          </p:spTgt>
                                        </p:tgtEl>
                                        <p:attrNameLst>
                                          <p:attrName>ppt_x</p:attrName>
                                        </p:attrNameLst>
                                      </p:cBhvr>
                                      <p:tavLst>
                                        <p:tav tm="0">
                                          <p:val>
                                            <p:strVal val="1+#ppt_w/2"/>
                                          </p:val>
                                        </p:tav>
                                        <p:tav tm="100000">
                                          <p:val>
                                            <p:strVal val="#ppt_x"/>
                                          </p:val>
                                        </p:tav>
                                      </p:tavLst>
                                    </p:anim>
                                    <p:anim calcmode="lin" valueType="num">
                                      <p:cBhvr additive="base">
                                        <p:cTn id="33" dur="1000" fill="hold"/>
                                        <p:tgtEl>
                                          <p:spTgt spid="43011">
                                            <p:txEl>
                                              <p:pRg st="5" end="5"/>
                                            </p:txEl>
                                          </p:spTgt>
                                        </p:tgtEl>
                                        <p:attrNameLst>
                                          <p:attrName>ppt_y</p:attrName>
                                        </p:attrNameLst>
                                      </p:cBhvr>
                                      <p:tavLst>
                                        <p:tav tm="0">
                                          <p:val>
                                            <p:strVal val="#ppt_y"/>
                                          </p:val>
                                        </p:tav>
                                        <p:tav tm="100000">
                                          <p:val>
                                            <p:strVal val="#ppt_y"/>
                                          </p:val>
                                        </p:tav>
                                      </p:tavLst>
                                    </p:anim>
                                  </p:childTnLst>
                                </p:cTn>
                              </p:par>
                              <p:par>
                                <p:cTn id="34" presetID="2" presetClass="entr" presetSubtype="2" fill="hold" nodeType="withEffect">
                                  <p:stCondLst>
                                    <p:cond delay="0"/>
                                  </p:stCondLst>
                                  <p:childTnLst>
                                    <p:set>
                                      <p:cBhvr>
                                        <p:cTn id="35" dur="1" fill="hold">
                                          <p:stCondLst>
                                            <p:cond delay="0"/>
                                          </p:stCondLst>
                                        </p:cTn>
                                        <p:tgtEl>
                                          <p:spTgt spid="43011">
                                            <p:txEl>
                                              <p:pRg st="6" end="6"/>
                                            </p:txEl>
                                          </p:spTgt>
                                        </p:tgtEl>
                                        <p:attrNameLst>
                                          <p:attrName>style.visibility</p:attrName>
                                        </p:attrNameLst>
                                      </p:cBhvr>
                                      <p:to>
                                        <p:strVal val="visible"/>
                                      </p:to>
                                    </p:set>
                                    <p:anim calcmode="lin" valueType="num">
                                      <p:cBhvr additive="base">
                                        <p:cTn id="36" dur="1000" fill="hold"/>
                                        <p:tgtEl>
                                          <p:spTgt spid="43011">
                                            <p:txEl>
                                              <p:pRg st="6" end="6"/>
                                            </p:txEl>
                                          </p:spTgt>
                                        </p:tgtEl>
                                        <p:attrNameLst>
                                          <p:attrName>ppt_x</p:attrName>
                                        </p:attrNameLst>
                                      </p:cBhvr>
                                      <p:tavLst>
                                        <p:tav tm="0">
                                          <p:val>
                                            <p:strVal val="1+#ppt_w/2"/>
                                          </p:val>
                                        </p:tav>
                                        <p:tav tm="100000">
                                          <p:val>
                                            <p:strVal val="#ppt_x"/>
                                          </p:val>
                                        </p:tav>
                                      </p:tavLst>
                                    </p:anim>
                                    <p:anim calcmode="lin" valueType="num">
                                      <p:cBhvr additive="base">
                                        <p:cTn id="37" dur="1000" fill="hold"/>
                                        <p:tgtEl>
                                          <p:spTgt spid="43011">
                                            <p:txEl>
                                              <p:pRg st="6" end="6"/>
                                            </p:txEl>
                                          </p:spTgt>
                                        </p:tgtEl>
                                        <p:attrNameLst>
                                          <p:attrName>ppt_y</p:attrName>
                                        </p:attrNameLst>
                                      </p:cBhvr>
                                      <p:tavLst>
                                        <p:tav tm="0">
                                          <p:val>
                                            <p:strVal val="#ppt_y"/>
                                          </p:val>
                                        </p:tav>
                                        <p:tav tm="100000">
                                          <p:val>
                                            <p:strVal val="#ppt_y"/>
                                          </p:val>
                                        </p:tav>
                                      </p:tavLst>
                                    </p:anim>
                                  </p:childTnLst>
                                </p:cTn>
                              </p:par>
                              <p:par>
                                <p:cTn id="38" presetID="2" presetClass="entr" presetSubtype="2" fill="hold" nodeType="withEffect">
                                  <p:stCondLst>
                                    <p:cond delay="0"/>
                                  </p:stCondLst>
                                  <p:childTnLst>
                                    <p:set>
                                      <p:cBhvr>
                                        <p:cTn id="39" dur="1" fill="hold">
                                          <p:stCondLst>
                                            <p:cond delay="0"/>
                                          </p:stCondLst>
                                        </p:cTn>
                                        <p:tgtEl>
                                          <p:spTgt spid="43011">
                                            <p:txEl>
                                              <p:pRg st="8" end="8"/>
                                            </p:txEl>
                                          </p:spTgt>
                                        </p:tgtEl>
                                        <p:attrNameLst>
                                          <p:attrName>style.visibility</p:attrName>
                                        </p:attrNameLst>
                                      </p:cBhvr>
                                      <p:to>
                                        <p:strVal val="visible"/>
                                      </p:to>
                                    </p:set>
                                    <p:anim calcmode="lin" valueType="num">
                                      <p:cBhvr additive="base">
                                        <p:cTn id="40" dur="1000" fill="hold"/>
                                        <p:tgtEl>
                                          <p:spTgt spid="43011">
                                            <p:txEl>
                                              <p:pRg st="8" end="8"/>
                                            </p:txEl>
                                          </p:spTgt>
                                        </p:tgtEl>
                                        <p:attrNameLst>
                                          <p:attrName>ppt_x</p:attrName>
                                        </p:attrNameLst>
                                      </p:cBhvr>
                                      <p:tavLst>
                                        <p:tav tm="0">
                                          <p:val>
                                            <p:strVal val="1+#ppt_w/2"/>
                                          </p:val>
                                        </p:tav>
                                        <p:tav tm="100000">
                                          <p:val>
                                            <p:strVal val="#ppt_x"/>
                                          </p:val>
                                        </p:tav>
                                      </p:tavLst>
                                    </p:anim>
                                    <p:anim calcmode="lin" valueType="num">
                                      <p:cBhvr additive="base">
                                        <p:cTn id="41" dur="1000" fill="hold"/>
                                        <p:tgtEl>
                                          <p:spTgt spid="43011">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sz="quarter" idx="1"/>
          </p:nvPr>
        </p:nvSpPr>
        <p:spPr>
          <a:xfrm>
            <a:off x="457200" y="404812"/>
            <a:ext cx="8229600" cy="5953145"/>
          </a:xfrm>
        </p:spPr>
        <p:txBody>
          <a:bodyPr/>
          <a:lstStyle/>
          <a:p>
            <a:pPr eaLnBrk="1" hangingPunct="1">
              <a:lnSpc>
                <a:spcPct val="90000"/>
              </a:lnSpc>
              <a:buFontTx/>
              <a:buNone/>
            </a:pPr>
            <a:r>
              <a:rPr lang="fr-FR" b="1" i="1" u="sng" dirty="0" smtClean="0">
                <a:solidFill>
                  <a:srgbClr val="FF3300"/>
                </a:solidFill>
              </a:rPr>
              <a:t>Exemple</a:t>
            </a:r>
            <a:r>
              <a:rPr lang="fr-FR" i="1" dirty="0" smtClean="0">
                <a:solidFill>
                  <a:srgbClr val="FF3300"/>
                </a:solidFill>
              </a:rPr>
              <a:t>:</a:t>
            </a:r>
            <a:r>
              <a:rPr lang="fr-FR" i="1" dirty="0" smtClean="0"/>
              <a:t> </a:t>
            </a:r>
            <a:endParaRPr lang="en-GB" dirty="0" smtClean="0"/>
          </a:p>
          <a:p>
            <a:pPr eaLnBrk="1" hangingPunct="1">
              <a:lnSpc>
                <a:spcPct val="90000"/>
              </a:lnSpc>
              <a:buFontTx/>
              <a:buNone/>
            </a:pPr>
            <a:r>
              <a:rPr lang="en-GB" dirty="0" smtClean="0"/>
              <a:t>create TABLE clients(</a:t>
            </a:r>
          </a:p>
          <a:p>
            <a:pPr eaLnBrk="1" hangingPunct="1">
              <a:lnSpc>
                <a:spcPct val="90000"/>
              </a:lnSpc>
              <a:buFontTx/>
              <a:buNone/>
            </a:pPr>
            <a:r>
              <a:rPr lang="en-GB" dirty="0" smtClean="0"/>
              <a:t>     CIN    INT(8), </a:t>
            </a:r>
          </a:p>
          <a:p>
            <a:pPr eaLnBrk="1" hangingPunct="1">
              <a:lnSpc>
                <a:spcPct val="90000"/>
              </a:lnSpc>
              <a:buFontTx/>
              <a:buNone/>
            </a:pPr>
            <a:r>
              <a:rPr lang="en-GB" dirty="0" smtClean="0"/>
              <a:t>     Nom    </a:t>
            </a:r>
            <a:r>
              <a:rPr lang="en-GB" dirty="0" err="1" smtClean="0"/>
              <a:t>varchar</a:t>
            </a:r>
            <a:r>
              <a:rPr lang="en-GB" dirty="0" smtClean="0"/>
              <a:t>(30) NOT NULL,</a:t>
            </a:r>
          </a:p>
          <a:p>
            <a:pPr eaLnBrk="1" hangingPunct="1">
              <a:lnSpc>
                <a:spcPct val="90000"/>
              </a:lnSpc>
              <a:buFontTx/>
              <a:buNone/>
            </a:pPr>
            <a:r>
              <a:rPr lang="en-GB" dirty="0" smtClean="0"/>
              <a:t>     </a:t>
            </a:r>
            <a:r>
              <a:rPr lang="en-GB" dirty="0" err="1" smtClean="0"/>
              <a:t>Prenom</a:t>
            </a:r>
            <a:r>
              <a:rPr lang="en-GB" dirty="0" smtClean="0"/>
              <a:t> </a:t>
            </a:r>
            <a:r>
              <a:rPr lang="en-GB" dirty="0" err="1" smtClean="0"/>
              <a:t>varchar</a:t>
            </a:r>
            <a:r>
              <a:rPr lang="en-GB" dirty="0" smtClean="0"/>
              <a:t>(30) CONSTRAINT </a:t>
            </a:r>
            <a:r>
              <a:rPr lang="en-GB" dirty="0" err="1" smtClean="0"/>
              <a:t>nl_pre</a:t>
            </a:r>
            <a:r>
              <a:rPr lang="en-GB" dirty="0" smtClean="0"/>
              <a:t> NOT NULL,</a:t>
            </a:r>
          </a:p>
          <a:p>
            <a:pPr eaLnBrk="1" hangingPunct="1">
              <a:lnSpc>
                <a:spcPct val="90000"/>
              </a:lnSpc>
              <a:buFontTx/>
              <a:buNone/>
            </a:pPr>
            <a:r>
              <a:rPr lang="en-GB" dirty="0" smtClean="0"/>
              <a:t>     Age    </a:t>
            </a:r>
            <a:r>
              <a:rPr lang="en-GB" dirty="0" err="1" smtClean="0"/>
              <a:t>int</a:t>
            </a:r>
            <a:r>
              <a:rPr lang="en-GB" dirty="0" smtClean="0"/>
              <a:t>(2) check (age &lt; 100),</a:t>
            </a:r>
            <a:endParaRPr lang="en-US" dirty="0" smtClean="0"/>
          </a:p>
          <a:p>
            <a:pPr eaLnBrk="1" hangingPunct="1">
              <a:lnSpc>
                <a:spcPct val="90000"/>
              </a:lnSpc>
              <a:buFontTx/>
              <a:buNone/>
            </a:pPr>
            <a:r>
              <a:rPr lang="en-US" dirty="0" smtClean="0"/>
              <a:t>     Email  </a:t>
            </a:r>
            <a:r>
              <a:rPr lang="en-US" dirty="0" err="1" smtClean="0"/>
              <a:t>varchar</a:t>
            </a:r>
            <a:r>
              <a:rPr lang="en-US" dirty="0" smtClean="0"/>
              <a:t>(50) NOT </a:t>
            </a:r>
            <a:r>
              <a:rPr lang="en-US" dirty="0" smtClean="0"/>
              <a:t>NULL </a:t>
            </a:r>
            <a:r>
              <a:rPr lang="en-US" dirty="0" smtClean="0"/>
              <a:t>check (Email LIKE </a:t>
            </a:r>
            <a:r>
              <a:rPr lang="en-US" dirty="0" smtClean="0"/>
              <a:t>'</a:t>
            </a:r>
            <a:r>
              <a:rPr lang="en-US" dirty="0" smtClean="0"/>
              <a:t>%@%'),</a:t>
            </a:r>
            <a:endParaRPr lang="en-US" dirty="0" smtClean="0"/>
          </a:p>
          <a:p>
            <a:pPr eaLnBrk="1" hangingPunct="1">
              <a:lnSpc>
                <a:spcPct val="90000"/>
              </a:lnSpc>
              <a:buFontTx/>
              <a:buNone/>
            </a:pPr>
            <a:r>
              <a:rPr lang="en-US" dirty="0" smtClean="0"/>
              <a:t>     </a:t>
            </a:r>
            <a:r>
              <a:rPr lang="en-US" dirty="0" err="1" smtClean="0"/>
              <a:t>Adr</a:t>
            </a:r>
            <a:r>
              <a:rPr lang="en-US" dirty="0" smtClean="0"/>
              <a:t> </a:t>
            </a:r>
            <a:r>
              <a:rPr lang="en-US" dirty="0" err="1" smtClean="0"/>
              <a:t>int</a:t>
            </a:r>
            <a:r>
              <a:rPr lang="en-US" dirty="0" smtClean="0"/>
              <a:t>(3) UNIQUE,</a:t>
            </a:r>
          </a:p>
          <a:p>
            <a:pPr eaLnBrk="1" hangingPunct="1">
              <a:lnSpc>
                <a:spcPct val="90000"/>
              </a:lnSpc>
              <a:buFontTx/>
              <a:buNone/>
            </a:pPr>
            <a:r>
              <a:rPr lang="en-US" dirty="0" smtClean="0"/>
              <a:t>     CONSTRAINT </a:t>
            </a:r>
            <a:r>
              <a:rPr lang="en-US" dirty="0" err="1" smtClean="0"/>
              <a:t>PK_cin</a:t>
            </a:r>
            <a:r>
              <a:rPr lang="en-US" dirty="0" smtClean="0"/>
              <a:t> PRIMARY KEY (</a:t>
            </a:r>
            <a:r>
              <a:rPr lang="en-US" dirty="0" err="1" smtClean="0"/>
              <a:t>cin</a:t>
            </a:r>
            <a:r>
              <a:rPr lang="en-US" dirty="0" smtClean="0"/>
              <a:t>)</a:t>
            </a:r>
          </a:p>
          <a:p>
            <a:pPr eaLnBrk="1" hangingPunct="1">
              <a:lnSpc>
                <a:spcPct val="90000"/>
              </a:lnSpc>
              <a:buFontTx/>
              <a:buNone/>
            </a:pPr>
            <a:r>
              <a:rPr lang="en-US" dirty="0" smtClean="0"/>
              <a:t>     </a:t>
            </a:r>
            <a:r>
              <a:rPr lang="en-US" dirty="0" smtClean="0"/>
              <a:t>CONSTRAINT </a:t>
            </a:r>
            <a:r>
              <a:rPr lang="en-US" dirty="0" err="1" smtClean="0"/>
              <a:t>FK_c</a:t>
            </a:r>
            <a:r>
              <a:rPr lang="en-US" dirty="0" smtClean="0"/>
              <a:t> FOREIGN </a:t>
            </a:r>
            <a:r>
              <a:rPr lang="en-US" dirty="0" smtClean="0"/>
              <a:t>KEY (</a:t>
            </a:r>
            <a:r>
              <a:rPr lang="en-US" dirty="0" err="1" smtClean="0"/>
              <a:t>Adr</a:t>
            </a:r>
            <a:r>
              <a:rPr lang="en-US" dirty="0" smtClean="0"/>
              <a:t>) REFERENCES </a:t>
            </a:r>
            <a:r>
              <a:rPr lang="en-US" dirty="0" err="1" smtClean="0"/>
              <a:t>Adresse</a:t>
            </a:r>
            <a:r>
              <a:rPr lang="en-US" dirty="0" smtClean="0"/>
              <a:t> (</a:t>
            </a:r>
            <a:r>
              <a:rPr lang="en-US" dirty="0" err="1" smtClean="0"/>
              <a:t>code_adr</a:t>
            </a:r>
            <a:r>
              <a:rPr lang="en-US" dirty="0" smtClean="0"/>
              <a:t>) ON DELETE CASCADE</a:t>
            </a:r>
            <a:endParaRPr lang="fr-FR" dirty="0" smtClean="0"/>
          </a:p>
          <a:p>
            <a:pPr eaLnBrk="1" hangingPunct="1">
              <a:lnSpc>
                <a:spcPct val="90000"/>
              </a:lnSpc>
              <a:buFontTx/>
              <a:buNone/>
            </a:pPr>
            <a:r>
              <a:rPr lang="fr-FR" dirty="0" smtClean="0"/>
              <a:t>) ;</a:t>
            </a:r>
          </a:p>
        </p:txBody>
      </p:sp>
      <p:sp>
        <p:nvSpPr>
          <p:cNvPr id="43011" name="Espace réservé du numéro de diapositive 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AC618721-4120-469D-9798-991E3095E6A3}" type="slidenum">
              <a:rPr lang="fr-FR" smtClean="0"/>
              <a:pPr/>
              <a:t>33</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additive="base">
                                        <p:cTn id="7" dur="1000" fill="hold"/>
                                        <p:tgtEl>
                                          <p:spTgt spid="44035">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44035">
                                            <p:txEl>
                                              <p:pRg st="1" end="1"/>
                                            </p:txEl>
                                          </p:spTgt>
                                        </p:tgtEl>
                                        <p:attrNameLst>
                                          <p:attrName>style.visibility</p:attrName>
                                        </p:attrNameLst>
                                      </p:cBhvr>
                                      <p:to>
                                        <p:strVal val="visible"/>
                                      </p:to>
                                    </p:set>
                                    <p:anim calcmode="discrete" valueType="clr">
                                      <p:cBhvr override="childStyle">
                                        <p:cTn id="13" dur="80"/>
                                        <p:tgtEl>
                                          <p:spTgt spid="4403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44035">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44035">
                                            <p:txEl>
                                              <p:pRg st="1" end="1"/>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44035">
                                            <p:txEl>
                                              <p:pRg st="2" end="2"/>
                                            </p:txEl>
                                          </p:spTgt>
                                        </p:tgtEl>
                                        <p:attrNameLst>
                                          <p:attrName>style.visibility</p:attrName>
                                        </p:attrNameLst>
                                      </p:cBhvr>
                                      <p:to>
                                        <p:strVal val="visible"/>
                                      </p:to>
                                    </p:set>
                                    <p:anim calcmode="discrete" valueType="clr">
                                      <p:cBhvr override="childStyle">
                                        <p:cTn id="20" dur="80"/>
                                        <p:tgtEl>
                                          <p:spTgt spid="4403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44035">
                                            <p:txEl>
                                              <p:pRg st="2" end="2"/>
                                            </p:txEl>
                                          </p:spTgt>
                                        </p:tgtEl>
                                        <p:attrNameLst>
                                          <p:attrName>fillcolor</p:attrName>
                                        </p:attrNameLst>
                                      </p:cBhvr>
                                      <p:tavLst>
                                        <p:tav tm="0">
                                          <p:val>
                                            <p:clrVal>
                                              <a:schemeClr val="accent2"/>
                                            </p:clrVal>
                                          </p:val>
                                        </p:tav>
                                        <p:tav tm="50000">
                                          <p:val>
                                            <p:clrVal>
                                              <a:schemeClr val="hlink"/>
                                            </p:clrVal>
                                          </p:val>
                                        </p:tav>
                                      </p:tavLst>
                                    </p:anim>
                                    <p:set>
                                      <p:cBhvr>
                                        <p:cTn id="22" dur="80"/>
                                        <p:tgtEl>
                                          <p:spTgt spid="44035">
                                            <p:txEl>
                                              <p:pRg st="2" end="2"/>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44035">
                                            <p:txEl>
                                              <p:pRg st="3" end="3"/>
                                            </p:txEl>
                                          </p:spTgt>
                                        </p:tgtEl>
                                        <p:attrNameLst>
                                          <p:attrName>style.visibility</p:attrName>
                                        </p:attrNameLst>
                                      </p:cBhvr>
                                      <p:to>
                                        <p:strVal val="visible"/>
                                      </p:to>
                                    </p:set>
                                    <p:anim calcmode="discrete" valueType="clr">
                                      <p:cBhvr override="childStyle">
                                        <p:cTn id="27" dur="80"/>
                                        <p:tgtEl>
                                          <p:spTgt spid="44035">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44035">
                                            <p:txEl>
                                              <p:pRg st="3" end="3"/>
                                            </p:txEl>
                                          </p:spTgt>
                                        </p:tgtEl>
                                        <p:attrNameLst>
                                          <p:attrName>fillcolor</p:attrName>
                                        </p:attrNameLst>
                                      </p:cBhvr>
                                      <p:tavLst>
                                        <p:tav tm="0">
                                          <p:val>
                                            <p:clrVal>
                                              <a:schemeClr val="accent2"/>
                                            </p:clrVal>
                                          </p:val>
                                        </p:tav>
                                        <p:tav tm="50000">
                                          <p:val>
                                            <p:clrVal>
                                              <a:schemeClr val="hlink"/>
                                            </p:clrVal>
                                          </p:val>
                                        </p:tav>
                                      </p:tavLst>
                                    </p:anim>
                                    <p:set>
                                      <p:cBhvr>
                                        <p:cTn id="29" dur="80"/>
                                        <p:tgtEl>
                                          <p:spTgt spid="44035">
                                            <p:txEl>
                                              <p:pRg st="3" end="3"/>
                                            </p:txEl>
                                          </p:spTgt>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nodeType="clickEffect">
                                  <p:stCondLst>
                                    <p:cond delay="0"/>
                                  </p:stCondLst>
                                  <p:iterate type="lt">
                                    <p:tmPct val="50000"/>
                                  </p:iterate>
                                  <p:childTnLst>
                                    <p:set>
                                      <p:cBhvr>
                                        <p:cTn id="33" dur="1" fill="hold">
                                          <p:stCondLst>
                                            <p:cond delay="0"/>
                                          </p:stCondLst>
                                        </p:cTn>
                                        <p:tgtEl>
                                          <p:spTgt spid="44035">
                                            <p:txEl>
                                              <p:pRg st="4" end="4"/>
                                            </p:txEl>
                                          </p:spTgt>
                                        </p:tgtEl>
                                        <p:attrNameLst>
                                          <p:attrName>style.visibility</p:attrName>
                                        </p:attrNameLst>
                                      </p:cBhvr>
                                      <p:to>
                                        <p:strVal val="visible"/>
                                      </p:to>
                                    </p:set>
                                    <p:anim calcmode="discrete" valueType="clr">
                                      <p:cBhvr override="childStyle">
                                        <p:cTn id="34" dur="80"/>
                                        <p:tgtEl>
                                          <p:spTgt spid="44035">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44035">
                                            <p:txEl>
                                              <p:pRg st="4" end="4"/>
                                            </p:txEl>
                                          </p:spTgt>
                                        </p:tgtEl>
                                        <p:attrNameLst>
                                          <p:attrName>fillcolor</p:attrName>
                                        </p:attrNameLst>
                                      </p:cBhvr>
                                      <p:tavLst>
                                        <p:tav tm="0">
                                          <p:val>
                                            <p:clrVal>
                                              <a:schemeClr val="accent2"/>
                                            </p:clrVal>
                                          </p:val>
                                        </p:tav>
                                        <p:tav tm="50000">
                                          <p:val>
                                            <p:clrVal>
                                              <a:schemeClr val="hlink"/>
                                            </p:clrVal>
                                          </p:val>
                                        </p:tav>
                                      </p:tavLst>
                                    </p:anim>
                                    <p:set>
                                      <p:cBhvr>
                                        <p:cTn id="36" dur="80"/>
                                        <p:tgtEl>
                                          <p:spTgt spid="44035">
                                            <p:txEl>
                                              <p:pRg st="4" end="4"/>
                                            </p:txEl>
                                          </p:spTgt>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nodeType="clickEffect">
                                  <p:stCondLst>
                                    <p:cond delay="0"/>
                                  </p:stCondLst>
                                  <p:iterate type="lt">
                                    <p:tmPct val="50000"/>
                                  </p:iterate>
                                  <p:childTnLst>
                                    <p:set>
                                      <p:cBhvr>
                                        <p:cTn id="40" dur="1" fill="hold">
                                          <p:stCondLst>
                                            <p:cond delay="0"/>
                                          </p:stCondLst>
                                        </p:cTn>
                                        <p:tgtEl>
                                          <p:spTgt spid="44035">
                                            <p:txEl>
                                              <p:pRg st="5" end="5"/>
                                            </p:txEl>
                                          </p:spTgt>
                                        </p:tgtEl>
                                        <p:attrNameLst>
                                          <p:attrName>style.visibility</p:attrName>
                                        </p:attrNameLst>
                                      </p:cBhvr>
                                      <p:to>
                                        <p:strVal val="visible"/>
                                      </p:to>
                                    </p:set>
                                    <p:anim calcmode="discrete" valueType="clr">
                                      <p:cBhvr override="childStyle">
                                        <p:cTn id="41" dur="80"/>
                                        <p:tgtEl>
                                          <p:spTgt spid="44035">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44035">
                                            <p:txEl>
                                              <p:pRg st="5" end="5"/>
                                            </p:txEl>
                                          </p:spTgt>
                                        </p:tgtEl>
                                        <p:attrNameLst>
                                          <p:attrName>fillcolor</p:attrName>
                                        </p:attrNameLst>
                                      </p:cBhvr>
                                      <p:tavLst>
                                        <p:tav tm="0">
                                          <p:val>
                                            <p:clrVal>
                                              <a:schemeClr val="accent2"/>
                                            </p:clrVal>
                                          </p:val>
                                        </p:tav>
                                        <p:tav tm="50000">
                                          <p:val>
                                            <p:clrVal>
                                              <a:schemeClr val="hlink"/>
                                            </p:clrVal>
                                          </p:val>
                                        </p:tav>
                                      </p:tavLst>
                                    </p:anim>
                                    <p:set>
                                      <p:cBhvr>
                                        <p:cTn id="43" dur="80"/>
                                        <p:tgtEl>
                                          <p:spTgt spid="44035">
                                            <p:txEl>
                                              <p:pRg st="5" end="5"/>
                                            </p:txEl>
                                          </p:spTgt>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27" presetClass="entr" presetSubtype="0" fill="hold" nodeType="clickEffect">
                                  <p:stCondLst>
                                    <p:cond delay="0"/>
                                  </p:stCondLst>
                                  <p:iterate type="lt">
                                    <p:tmPct val="50000"/>
                                  </p:iterate>
                                  <p:childTnLst>
                                    <p:set>
                                      <p:cBhvr>
                                        <p:cTn id="47" dur="1" fill="hold">
                                          <p:stCondLst>
                                            <p:cond delay="0"/>
                                          </p:stCondLst>
                                        </p:cTn>
                                        <p:tgtEl>
                                          <p:spTgt spid="44035">
                                            <p:txEl>
                                              <p:pRg st="6" end="6"/>
                                            </p:txEl>
                                          </p:spTgt>
                                        </p:tgtEl>
                                        <p:attrNameLst>
                                          <p:attrName>style.visibility</p:attrName>
                                        </p:attrNameLst>
                                      </p:cBhvr>
                                      <p:to>
                                        <p:strVal val="visible"/>
                                      </p:to>
                                    </p:set>
                                    <p:anim calcmode="discrete" valueType="clr">
                                      <p:cBhvr override="childStyle">
                                        <p:cTn id="48" dur="80"/>
                                        <p:tgtEl>
                                          <p:spTgt spid="44035">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44035">
                                            <p:txEl>
                                              <p:pRg st="6" end="6"/>
                                            </p:txEl>
                                          </p:spTgt>
                                        </p:tgtEl>
                                        <p:attrNameLst>
                                          <p:attrName>fillcolor</p:attrName>
                                        </p:attrNameLst>
                                      </p:cBhvr>
                                      <p:tavLst>
                                        <p:tav tm="0">
                                          <p:val>
                                            <p:clrVal>
                                              <a:schemeClr val="accent2"/>
                                            </p:clrVal>
                                          </p:val>
                                        </p:tav>
                                        <p:tav tm="50000">
                                          <p:val>
                                            <p:clrVal>
                                              <a:schemeClr val="hlink"/>
                                            </p:clrVal>
                                          </p:val>
                                        </p:tav>
                                      </p:tavLst>
                                    </p:anim>
                                    <p:set>
                                      <p:cBhvr>
                                        <p:cTn id="50" dur="80"/>
                                        <p:tgtEl>
                                          <p:spTgt spid="44035">
                                            <p:txEl>
                                              <p:pRg st="6" end="6"/>
                                            </p:txEl>
                                          </p:spTgt>
                                        </p:tgtEl>
                                        <p:attrNameLst>
                                          <p:attrName>fill.type</p:attrName>
                                        </p:attrNameLst>
                                      </p:cBhvr>
                                      <p:to>
                                        <p:strVal val="solid"/>
                                      </p:to>
                                    </p:set>
                                  </p:childTnLst>
                                </p:cTn>
                              </p:par>
                            </p:childTnLst>
                          </p:cTn>
                        </p:par>
                      </p:childTnLst>
                    </p:cTn>
                  </p:par>
                  <p:par>
                    <p:cTn id="51" fill="hold">
                      <p:stCondLst>
                        <p:cond delay="indefinite"/>
                      </p:stCondLst>
                      <p:childTnLst>
                        <p:par>
                          <p:cTn id="52" fill="hold">
                            <p:stCondLst>
                              <p:cond delay="0"/>
                            </p:stCondLst>
                            <p:childTnLst>
                              <p:par>
                                <p:cTn id="53" presetID="27" presetClass="entr" presetSubtype="0" fill="hold" nodeType="clickEffect">
                                  <p:stCondLst>
                                    <p:cond delay="0"/>
                                  </p:stCondLst>
                                  <p:iterate type="lt">
                                    <p:tmPct val="50000"/>
                                  </p:iterate>
                                  <p:childTnLst>
                                    <p:set>
                                      <p:cBhvr>
                                        <p:cTn id="54" dur="1" fill="hold">
                                          <p:stCondLst>
                                            <p:cond delay="0"/>
                                          </p:stCondLst>
                                        </p:cTn>
                                        <p:tgtEl>
                                          <p:spTgt spid="44035">
                                            <p:txEl>
                                              <p:pRg st="7" end="7"/>
                                            </p:txEl>
                                          </p:spTgt>
                                        </p:tgtEl>
                                        <p:attrNameLst>
                                          <p:attrName>style.visibility</p:attrName>
                                        </p:attrNameLst>
                                      </p:cBhvr>
                                      <p:to>
                                        <p:strVal val="visible"/>
                                      </p:to>
                                    </p:set>
                                    <p:anim calcmode="discrete" valueType="clr">
                                      <p:cBhvr override="childStyle">
                                        <p:cTn id="55" dur="80"/>
                                        <p:tgtEl>
                                          <p:spTgt spid="44035">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44035">
                                            <p:txEl>
                                              <p:pRg st="7" end="7"/>
                                            </p:txEl>
                                          </p:spTgt>
                                        </p:tgtEl>
                                        <p:attrNameLst>
                                          <p:attrName>fillcolor</p:attrName>
                                        </p:attrNameLst>
                                      </p:cBhvr>
                                      <p:tavLst>
                                        <p:tav tm="0">
                                          <p:val>
                                            <p:clrVal>
                                              <a:schemeClr val="accent2"/>
                                            </p:clrVal>
                                          </p:val>
                                        </p:tav>
                                        <p:tav tm="50000">
                                          <p:val>
                                            <p:clrVal>
                                              <a:schemeClr val="hlink"/>
                                            </p:clrVal>
                                          </p:val>
                                        </p:tav>
                                      </p:tavLst>
                                    </p:anim>
                                    <p:set>
                                      <p:cBhvr>
                                        <p:cTn id="57" dur="80"/>
                                        <p:tgtEl>
                                          <p:spTgt spid="44035">
                                            <p:txEl>
                                              <p:pRg st="7" end="7"/>
                                            </p:txEl>
                                          </p:spTgt>
                                        </p:tgtEl>
                                        <p:attrNameLst>
                                          <p:attrName>fill.type</p:attrName>
                                        </p:attrNameLst>
                                      </p:cBhvr>
                                      <p:to>
                                        <p:strVal val="solid"/>
                                      </p:to>
                                    </p:set>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nodeType="clickEffect">
                                  <p:stCondLst>
                                    <p:cond delay="0"/>
                                  </p:stCondLst>
                                  <p:iterate type="lt">
                                    <p:tmPct val="50000"/>
                                  </p:iterate>
                                  <p:childTnLst>
                                    <p:set>
                                      <p:cBhvr>
                                        <p:cTn id="61" dur="1" fill="hold">
                                          <p:stCondLst>
                                            <p:cond delay="0"/>
                                          </p:stCondLst>
                                        </p:cTn>
                                        <p:tgtEl>
                                          <p:spTgt spid="44035">
                                            <p:txEl>
                                              <p:pRg st="8" end="8"/>
                                            </p:txEl>
                                          </p:spTgt>
                                        </p:tgtEl>
                                        <p:attrNameLst>
                                          <p:attrName>style.visibility</p:attrName>
                                        </p:attrNameLst>
                                      </p:cBhvr>
                                      <p:to>
                                        <p:strVal val="visible"/>
                                      </p:to>
                                    </p:set>
                                    <p:anim calcmode="discrete" valueType="clr">
                                      <p:cBhvr override="childStyle">
                                        <p:cTn id="62" dur="80"/>
                                        <p:tgtEl>
                                          <p:spTgt spid="44035">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44035">
                                            <p:txEl>
                                              <p:pRg st="8" end="8"/>
                                            </p:txEl>
                                          </p:spTgt>
                                        </p:tgtEl>
                                        <p:attrNameLst>
                                          <p:attrName>fillcolor</p:attrName>
                                        </p:attrNameLst>
                                      </p:cBhvr>
                                      <p:tavLst>
                                        <p:tav tm="0">
                                          <p:val>
                                            <p:clrVal>
                                              <a:schemeClr val="accent2"/>
                                            </p:clrVal>
                                          </p:val>
                                        </p:tav>
                                        <p:tav tm="50000">
                                          <p:val>
                                            <p:clrVal>
                                              <a:schemeClr val="hlink"/>
                                            </p:clrVal>
                                          </p:val>
                                        </p:tav>
                                      </p:tavLst>
                                    </p:anim>
                                    <p:set>
                                      <p:cBhvr>
                                        <p:cTn id="64" dur="80"/>
                                        <p:tgtEl>
                                          <p:spTgt spid="44035">
                                            <p:txEl>
                                              <p:pRg st="8" end="8"/>
                                            </p:txEl>
                                          </p:spTgt>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27" presetClass="entr" presetSubtype="0" fill="hold" nodeType="clickEffect">
                                  <p:stCondLst>
                                    <p:cond delay="0"/>
                                  </p:stCondLst>
                                  <p:iterate type="lt">
                                    <p:tmPct val="50000"/>
                                  </p:iterate>
                                  <p:childTnLst>
                                    <p:set>
                                      <p:cBhvr>
                                        <p:cTn id="68" dur="1" fill="hold">
                                          <p:stCondLst>
                                            <p:cond delay="0"/>
                                          </p:stCondLst>
                                        </p:cTn>
                                        <p:tgtEl>
                                          <p:spTgt spid="44035">
                                            <p:txEl>
                                              <p:pRg st="9" end="9"/>
                                            </p:txEl>
                                          </p:spTgt>
                                        </p:tgtEl>
                                        <p:attrNameLst>
                                          <p:attrName>style.visibility</p:attrName>
                                        </p:attrNameLst>
                                      </p:cBhvr>
                                      <p:to>
                                        <p:strVal val="visible"/>
                                      </p:to>
                                    </p:set>
                                    <p:anim calcmode="discrete" valueType="clr">
                                      <p:cBhvr override="childStyle">
                                        <p:cTn id="69" dur="80"/>
                                        <p:tgtEl>
                                          <p:spTgt spid="44035">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0" dur="80"/>
                                        <p:tgtEl>
                                          <p:spTgt spid="44035">
                                            <p:txEl>
                                              <p:pRg st="9" end="9"/>
                                            </p:txEl>
                                          </p:spTgt>
                                        </p:tgtEl>
                                        <p:attrNameLst>
                                          <p:attrName>fillcolor</p:attrName>
                                        </p:attrNameLst>
                                      </p:cBhvr>
                                      <p:tavLst>
                                        <p:tav tm="0">
                                          <p:val>
                                            <p:clrVal>
                                              <a:schemeClr val="accent2"/>
                                            </p:clrVal>
                                          </p:val>
                                        </p:tav>
                                        <p:tav tm="50000">
                                          <p:val>
                                            <p:clrVal>
                                              <a:schemeClr val="hlink"/>
                                            </p:clrVal>
                                          </p:val>
                                        </p:tav>
                                      </p:tavLst>
                                    </p:anim>
                                    <p:set>
                                      <p:cBhvr>
                                        <p:cTn id="71" dur="80"/>
                                        <p:tgtEl>
                                          <p:spTgt spid="44035">
                                            <p:txEl>
                                              <p:pRg st="9" end="9"/>
                                            </p:txEl>
                                          </p:spTgt>
                                        </p:tgtEl>
                                        <p:attrNameLst>
                                          <p:attrName>fill.type</p:attrName>
                                        </p:attrNameLst>
                                      </p:cBhvr>
                                      <p:to>
                                        <p:strVal val="solid"/>
                                      </p:to>
                                    </p:set>
                                  </p:childTnLst>
                                </p:cTn>
                              </p:par>
                            </p:childTnLst>
                          </p:cTn>
                        </p:par>
                      </p:childTnLst>
                    </p:cTn>
                  </p:par>
                  <p:par>
                    <p:cTn id="72" fill="hold">
                      <p:stCondLst>
                        <p:cond delay="indefinite"/>
                      </p:stCondLst>
                      <p:childTnLst>
                        <p:par>
                          <p:cTn id="73" fill="hold">
                            <p:stCondLst>
                              <p:cond delay="0"/>
                            </p:stCondLst>
                            <p:childTnLst>
                              <p:par>
                                <p:cTn id="74" presetID="27" presetClass="entr" presetSubtype="0" fill="hold" nodeType="clickEffect">
                                  <p:stCondLst>
                                    <p:cond delay="0"/>
                                  </p:stCondLst>
                                  <p:iterate type="lt">
                                    <p:tmPct val="50000"/>
                                  </p:iterate>
                                  <p:childTnLst>
                                    <p:set>
                                      <p:cBhvr>
                                        <p:cTn id="75" dur="1" fill="hold">
                                          <p:stCondLst>
                                            <p:cond delay="0"/>
                                          </p:stCondLst>
                                        </p:cTn>
                                        <p:tgtEl>
                                          <p:spTgt spid="44035">
                                            <p:txEl>
                                              <p:pRg st="10" end="10"/>
                                            </p:txEl>
                                          </p:spTgt>
                                        </p:tgtEl>
                                        <p:attrNameLst>
                                          <p:attrName>style.visibility</p:attrName>
                                        </p:attrNameLst>
                                      </p:cBhvr>
                                      <p:to>
                                        <p:strVal val="visible"/>
                                      </p:to>
                                    </p:set>
                                    <p:anim calcmode="discrete" valueType="clr">
                                      <p:cBhvr override="childStyle">
                                        <p:cTn id="76" dur="80"/>
                                        <p:tgtEl>
                                          <p:spTgt spid="44035">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7" dur="80"/>
                                        <p:tgtEl>
                                          <p:spTgt spid="44035">
                                            <p:txEl>
                                              <p:pRg st="10" end="10"/>
                                            </p:txEl>
                                          </p:spTgt>
                                        </p:tgtEl>
                                        <p:attrNameLst>
                                          <p:attrName>fillcolor</p:attrName>
                                        </p:attrNameLst>
                                      </p:cBhvr>
                                      <p:tavLst>
                                        <p:tav tm="0">
                                          <p:val>
                                            <p:clrVal>
                                              <a:schemeClr val="accent2"/>
                                            </p:clrVal>
                                          </p:val>
                                        </p:tav>
                                        <p:tav tm="50000">
                                          <p:val>
                                            <p:clrVal>
                                              <a:schemeClr val="hlink"/>
                                            </p:clrVal>
                                          </p:val>
                                        </p:tav>
                                      </p:tavLst>
                                    </p:anim>
                                    <p:set>
                                      <p:cBhvr>
                                        <p:cTn id="78" dur="80"/>
                                        <p:tgtEl>
                                          <p:spTgt spid="44035">
                                            <p:txEl>
                                              <p:pRg st="10" end="1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a:p>
        </p:txBody>
      </p:sp>
      <p:sp>
        <p:nvSpPr>
          <p:cNvPr id="44035" name="Espace réservé du contenu 2"/>
          <p:cNvSpPr>
            <a:spLocks noGrp="1"/>
          </p:cNvSpPr>
          <p:nvPr>
            <p:ph sz="quarter" idx="1"/>
          </p:nvPr>
        </p:nvSpPr>
        <p:spPr>
          <a:xfrm>
            <a:off x="457200" y="1600200"/>
            <a:ext cx="7467600" cy="4873625"/>
          </a:xfrm>
        </p:spPr>
        <p:txBody>
          <a:bodyPr/>
          <a:lstStyle/>
          <a:p>
            <a:pPr>
              <a:buFont typeface="Wingdings" pitchFamily="2" charset="2"/>
              <a:buNone/>
            </a:pPr>
            <a:r>
              <a:rPr lang="fr-FR" sz="5400" b="1" smtClean="0">
                <a:solidFill>
                  <a:srgbClr val="FF66FF"/>
                </a:solidFill>
                <a:latin typeface="Agency FB" pitchFamily="34" charset="0"/>
              </a:rPr>
              <a:t>TP n°2 Questions</a:t>
            </a:r>
          </a:p>
          <a:p>
            <a:pPr>
              <a:buFont typeface="Wingdings" pitchFamily="2" charset="2"/>
              <a:buNone/>
            </a:pPr>
            <a:r>
              <a:rPr lang="fr-FR" sz="5400" b="1" smtClean="0">
                <a:solidFill>
                  <a:srgbClr val="FF66FF"/>
                </a:solidFill>
                <a:latin typeface="Agency FB" pitchFamily="34" charset="0"/>
              </a:rPr>
              <a:t>            1,2 et 3</a:t>
            </a:r>
          </a:p>
        </p:txBody>
      </p:sp>
      <p:sp>
        <p:nvSpPr>
          <p:cNvPr id="44036" name="Espace réservé du numéro de diapositive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7885F54C-CBC7-492C-9BE0-223C0E59FC17}" type="slidenum">
              <a:rPr lang="fr-FR" smtClean="0"/>
              <a:pPr/>
              <a:t>34</a:t>
            </a:fld>
            <a:endParaRPr lang="fr-FR"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marL="1117600" indent="-1117600" eaLnBrk="1" fontAlgn="auto" hangingPunct="1">
              <a:spcAft>
                <a:spcPts val="0"/>
              </a:spcAft>
              <a:buFontTx/>
              <a:buAutoNum type="romanUcPeriod" startAt="5"/>
              <a:defRPr/>
            </a:pPr>
            <a:r>
              <a:rPr lang="fr-FR" sz="3200" b="1" u="sng">
                <a:solidFill>
                  <a:schemeClr val="accent2"/>
                </a:solidFill>
                <a:latin typeface="Bradley Hand ITC" pitchFamily="66" charset="0"/>
              </a:rPr>
              <a:t>Modification de la structure de la base de données</a:t>
            </a:r>
            <a:r>
              <a:rPr lang="fr-FR" sz="3200" b="1">
                <a:solidFill>
                  <a:schemeClr val="accent2"/>
                </a:solidFill>
                <a:latin typeface="Bradley Hand ITC" pitchFamily="66" charset="0"/>
              </a:rPr>
              <a:t> :</a:t>
            </a:r>
          </a:p>
        </p:txBody>
      </p:sp>
      <p:sp>
        <p:nvSpPr>
          <p:cNvPr id="45059" name="Rectangle 3"/>
          <p:cNvSpPr>
            <a:spLocks noGrp="1" noChangeArrowheads="1"/>
          </p:cNvSpPr>
          <p:nvPr>
            <p:ph sz="quarter" idx="1"/>
          </p:nvPr>
        </p:nvSpPr>
        <p:spPr>
          <a:xfrm>
            <a:off x="468313" y="1628775"/>
            <a:ext cx="8229600" cy="4525963"/>
          </a:xfrm>
        </p:spPr>
        <p:txBody>
          <a:bodyPr>
            <a:normAutofit/>
          </a:bodyPr>
          <a:lstStyle/>
          <a:p>
            <a:pPr marL="609600" indent="-609600" eaLnBrk="1" fontAlgn="auto" hangingPunct="1">
              <a:spcAft>
                <a:spcPts val="0"/>
              </a:spcAft>
              <a:buClr>
                <a:schemeClr val="accent1">
                  <a:lumMod val="75000"/>
                </a:schemeClr>
              </a:buClr>
              <a:buFont typeface="Wingdings"/>
              <a:buNone/>
              <a:defRPr/>
            </a:pPr>
            <a:endParaRPr lang="fr-FR" b="1" u="sng" dirty="0" smtClean="0">
              <a:solidFill>
                <a:schemeClr val="hlink"/>
              </a:solidFill>
              <a:latin typeface="Papyrus" pitchFamily="66" charset="0"/>
            </a:endParaRPr>
          </a:p>
          <a:p>
            <a:pPr marL="609600" indent="-609600" eaLnBrk="1" fontAlgn="auto" hangingPunct="1">
              <a:spcAft>
                <a:spcPts val="0"/>
              </a:spcAft>
              <a:buClr>
                <a:schemeClr val="accent1">
                  <a:lumMod val="75000"/>
                </a:schemeClr>
              </a:buClr>
              <a:buFontTx/>
              <a:buAutoNum type="arabicPeriod"/>
              <a:defRPr/>
            </a:pPr>
            <a:r>
              <a:rPr lang="fr-FR" b="1" u="sng" dirty="0" smtClean="0">
                <a:solidFill>
                  <a:schemeClr val="hlink"/>
                </a:solidFill>
                <a:latin typeface="Papyrus" pitchFamily="66" charset="0"/>
              </a:rPr>
              <a:t>Modifier </a:t>
            </a:r>
            <a:r>
              <a:rPr lang="fr-FR" b="1" u="sng" dirty="0">
                <a:solidFill>
                  <a:schemeClr val="hlink"/>
                </a:solidFill>
                <a:latin typeface="Papyrus" pitchFamily="66" charset="0"/>
              </a:rPr>
              <a:t>la structure d’une table</a:t>
            </a:r>
            <a:r>
              <a:rPr lang="fr-FR" dirty="0">
                <a:solidFill>
                  <a:schemeClr val="hlink"/>
                </a:solidFill>
                <a:latin typeface="Papyrus" pitchFamily="66" charset="0"/>
              </a:rPr>
              <a:t> :</a:t>
            </a:r>
          </a:p>
          <a:p>
            <a:pPr marL="609600" indent="-609600" eaLnBrk="1" fontAlgn="auto" hangingPunct="1">
              <a:spcAft>
                <a:spcPts val="0"/>
              </a:spcAft>
              <a:buFontTx/>
              <a:buNone/>
              <a:defRPr/>
            </a:pPr>
            <a:r>
              <a:rPr lang="fr-FR" dirty="0" smtClean="0"/>
              <a:t>C’est grâce à la clause </a:t>
            </a:r>
            <a:r>
              <a:rPr lang="fr-FR" b="1" u="sng" dirty="0" smtClean="0">
                <a:solidFill>
                  <a:srgbClr val="FF3300"/>
                </a:solidFill>
              </a:rPr>
              <a:t>ALTER </a:t>
            </a:r>
            <a:r>
              <a:rPr lang="fr-FR" b="1" u="sng" dirty="0">
                <a:solidFill>
                  <a:srgbClr val="FF3300"/>
                </a:solidFill>
              </a:rPr>
              <a:t>TABLE</a:t>
            </a:r>
            <a:r>
              <a:rPr lang="fr-FR" dirty="0"/>
              <a:t> </a:t>
            </a:r>
            <a:r>
              <a:rPr lang="fr-FR" dirty="0" smtClean="0"/>
              <a:t>.</a:t>
            </a:r>
            <a:endParaRPr lang="fr-FR" dirty="0"/>
          </a:p>
        </p:txBody>
      </p:sp>
      <p:sp>
        <p:nvSpPr>
          <p:cNvPr id="45060"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5E23BF40-F814-4AFA-BDDC-472FFEE7278E}" type="slidenum">
              <a:rPr lang="fr-FR" smtClean="0"/>
              <a:pPr/>
              <a:t>35</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checkerboard(across)">
                                      <p:cBhvr>
                                        <p:cTn id="7" dur="500"/>
                                        <p:tgtEl>
                                          <p:spTgt spid="4505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5059">
                                            <p:txEl>
                                              <p:pRg st="1" end="1"/>
                                            </p:txEl>
                                          </p:spTgt>
                                        </p:tgtEl>
                                        <p:attrNameLst>
                                          <p:attrName>style.visibility</p:attrName>
                                        </p:attrNameLst>
                                      </p:cBhvr>
                                      <p:to>
                                        <p:strVal val="visible"/>
                                      </p:to>
                                    </p:set>
                                    <p:animEffect transition="in" filter="box(in)">
                                      <p:cBhvr>
                                        <p:cTn id="12" dur="500"/>
                                        <p:tgtEl>
                                          <p:spTgt spid="450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nodeType="clickEffect">
                                  <p:stCondLst>
                                    <p:cond delay="0"/>
                                  </p:stCondLst>
                                  <p:iterate type="lt">
                                    <p:tmPct val="50000"/>
                                  </p:iterate>
                                  <p:childTnLst>
                                    <p:set>
                                      <p:cBhvr>
                                        <p:cTn id="16" dur="1" fill="hold">
                                          <p:stCondLst>
                                            <p:cond delay="0"/>
                                          </p:stCondLst>
                                        </p:cTn>
                                        <p:tgtEl>
                                          <p:spTgt spid="45059">
                                            <p:txEl>
                                              <p:pRg st="2" end="2"/>
                                            </p:txEl>
                                          </p:spTgt>
                                        </p:tgtEl>
                                        <p:attrNameLst>
                                          <p:attrName>style.visibility</p:attrName>
                                        </p:attrNameLst>
                                      </p:cBhvr>
                                      <p:to>
                                        <p:strVal val="visible"/>
                                      </p:to>
                                    </p:set>
                                    <p:anim calcmode="discrete" valueType="clr">
                                      <p:cBhvr override="childStyle">
                                        <p:cTn id="17" dur="80"/>
                                        <p:tgtEl>
                                          <p:spTgt spid="4505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5059">
                                            <p:txEl>
                                              <p:pRg st="2" end="2"/>
                                            </p:txEl>
                                          </p:spTgt>
                                        </p:tgtEl>
                                        <p:attrNameLst>
                                          <p:attrName>fillcolor</p:attrName>
                                        </p:attrNameLst>
                                      </p:cBhvr>
                                      <p:tavLst>
                                        <p:tav tm="0">
                                          <p:val>
                                            <p:clrVal>
                                              <a:schemeClr val="accent2"/>
                                            </p:clrVal>
                                          </p:val>
                                        </p:tav>
                                        <p:tav tm="50000">
                                          <p:val>
                                            <p:clrVal>
                                              <a:schemeClr val="hlink"/>
                                            </p:clrVal>
                                          </p:val>
                                        </p:tav>
                                      </p:tavLst>
                                    </p:anim>
                                    <p:set>
                                      <p:cBhvr>
                                        <p:cTn id="19" dur="80"/>
                                        <p:tgtEl>
                                          <p:spTgt spid="45059">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274638"/>
            <a:ext cx="8229600" cy="850900"/>
          </a:xfrm>
        </p:spPr>
        <p:txBody>
          <a:bodyPr/>
          <a:lstStyle/>
          <a:p>
            <a:pPr marL="838200" indent="-838200" eaLnBrk="1" fontAlgn="auto" hangingPunct="1">
              <a:spcAft>
                <a:spcPts val="0"/>
              </a:spcAft>
              <a:defRPr/>
            </a:pPr>
            <a:r>
              <a:rPr lang="fr-FR" sz="2800" b="1" i="1" u="sng">
                <a:solidFill>
                  <a:srgbClr val="FF3300"/>
                </a:solidFill>
              </a:rPr>
              <a:t>Syntaxe :</a:t>
            </a:r>
          </a:p>
        </p:txBody>
      </p:sp>
      <p:sp>
        <p:nvSpPr>
          <p:cNvPr id="49155" name="Rectangle 3"/>
          <p:cNvSpPr>
            <a:spLocks noGrp="1" noChangeArrowheads="1"/>
          </p:cNvSpPr>
          <p:nvPr>
            <p:ph sz="quarter" idx="1"/>
          </p:nvPr>
        </p:nvSpPr>
        <p:spPr>
          <a:xfrm>
            <a:off x="539750" y="1125538"/>
            <a:ext cx="8229600" cy="4525962"/>
          </a:xfrm>
        </p:spPr>
        <p:txBody>
          <a:bodyPr/>
          <a:lstStyle/>
          <a:p>
            <a:pPr eaLnBrk="1" hangingPunct="1"/>
            <a:endParaRPr lang="fr-FR" sz="2800" dirty="0" smtClean="0"/>
          </a:p>
          <a:p>
            <a:pPr eaLnBrk="1" hangingPunct="1">
              <a:buFontTx/>
              <a:buNone/>
            </a:pPr>
            <a:r>
              <a:rPr lang="fr-FR" sz="2800" dirty="0" smtClean="0"/>
              <a:t>ALTER TABLE </a:t>
            </a:r>
            <a:r>
              <a:rPr lang="fr-FR" sz="2800" dirty="0" err="1" smtClean="0"/>
              <a:t>Nom_table</a:t>
            </a:r>
            <a:endParaRPr lang="fr-FR" sz="2800" dirty="0" smtClean="0"/>
          </a:p>
          <a:p>
            <a:pPr eaLnBrk="1" hangingPunct="1">
              <a:buFontTx/>
              <a:buNone/>
            </a:pPr>
            <a:r>
              <a:rPr lang="fr-FR" sz="2800" smtClean="0"/>
              <a:t>[DROP CONSTRAINT </a:t>
            </a:r>
            <a:r>
              <a:rPr lang="fr-FR" sz="2800" dirty="0" err="1" smtClean="0"/>
              <a:t>Nom_contrainte</a:t>
            </a:r>
            <a:r>
              <a:rPr lang="fr-FR" sz="2800" dirty="0" smtClean="0"/>
              <a:t>]</a:t>
            </a:r>
          </a:p>
          <a:p>
            <a:pPr eaLnBrk="1" hangingPunct="1">
              <a:buFontTx/>
              <a:buNone/>
            </a:pPr>
            <a:r>
              <a:rPr lang="fr-FR" sz="2800" dirty="0" smtClean="0"/>
              <a:t>[ADD CONSTRAINT </a:t>
            </a:r>
            <a:r>
              <a:rPr lang="fr-FR" sz="2800" dirty="0" err="1" smtClean="0"/>
              <a:t>Nom_contrainte</a:t>
            </a:r>
            <a:r>
              <a:rPr lang="fr-FR" sz="2800" dirty="0" smtClean="0"/>
              <a:t>] </a:t>
            </a:r>
          </a:p>
          <a:p>
            <a:pPr eaLnBrk="1" hangingPunct="1">
              <a:buFontTx/>
              <a:buNone/>
            </a:pPr>
            <a:r>
              <a:rPr lang="fr-FR" sz="2800" dirty="0" smtClean="0"/>
              <a:t>[DROP COLUMN </a:t>
            </a:r>
            <a:r>
              <a:rPr lang="fr-FR" sz="2800" dirty="0" err="1" smtClean="0"/>
              <a:t>Nom_colonne</a:t>
            </a:r>
            <a:r>
              <a:rPr lang="fr-FR" sz="2800" dirty="0" smtClean="0"/>
              <a:t>]</a:t>
            </a:r>
          </a:p>
          <a:p>
            <a:pPr eaLnBrk="1" hangingPunct="1">
              <a:buFontTx/>
              <a:buNone/>
            </a:pPr>
            <a:r>
              <a:rPr lang="fr-FR" sz="2800" dirty="0" smtClean="0"/>
              <a:t>[ADD COLUMN (</a:t>
            </a:r>
            <a:r>
              <a:rPr lang="fr-FR" sz="2800" dirty="0" err="1" smtClean="0"/>
              <a:t>Nom_colonne</a:t>
            </a:r>
            <a:r>
              <a:rPr lang="fr-FR" sz="2800" dirty="0" smtClean="0"/>
              <a:t> </a:t>
            </a:r>
            <a:r>
              <a:rPr lang="fr-FR" sz="2800" dirty="0" err="1" smtClean="0"/>
              <a:t>Type_donnee</a:t>
            </a:r>
            <a:r>
              <a:rPr lang="fr-FR" sz="2800" dirty="0" smtClean="0"/>
              <a:t>)]</a:t>
            </a:r>
          </a:p>
          <a:p>
            <a:pPr eaLnBrk="1" hangingPunct="1">
              <a:buFontTx/>
              <a:buNone/>
            </a:pPr>
            <a:r>
              <a:rPr lang="fr-FR" sz="2800" dirty="0" smtClean="0"/>
              <a:t>[MODIFY (</a:t>
            </a:r>
            <a:r>
              <a:rPr lang="fr-FR" sz="2800" dirty="0" err="1" smtClean="0"/>
              <a:t>Nom_colonne</a:t>
            </a:r>
            <a:r>
              <a:rPr lang="fr-FR" sz="2800" dirty="0" smtClean="0"/>
              <a:t> </a:t>
            </a:r>
            <a:r>
              <a:rPr lang="fr-FR" sz="2800" dirty="0" err="1" smtClean="0"/>
              <a:t>Type_donnee</a:t>
            </a:r>
            <a:r>
              <a:rPr lang="fr-FR" sz="2800" dirty="0" smtClean="0"/>
              <a:t>)]</a:t>
            </a:r>
          </a:p>
          <a:p>
            <a:pPr eaLnBrk="1" hangingPunct="1">
              <a:buFontTx/>
              <a:buNone/>
            </a:pPr>
            <a:r>
              <a:rPr lang="fr-FR" sz="2800" dirty="0" smtClean="0"/>
              <a:t>[ENABLE|DISABLE </a:t>
            </a:r>
            <a:r>
              <a:rPr lang="fr-FR" sz="2800" dirty="0" err="1" smtClean="0"/>
              <a:t>nom_contrainte</a:t>
            </a:r>
            <a:r>
              <a:rPr lang="fr-FR" sz="2800" dirty="0" smtClean="0"/>
              <a:t>]</a:t>
            </a:r>
          </a:p>
        </p:txBody>
      </p:sp>
      <p:sp>
        <p:nvSpPr>
          <p:cNvPr id="46084"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04E2C238-2D13-4471-9D53-FEC6BB192623}" type="slidenum">
              <a:rPr lang="fr-FR" smtClean="0"/>
              <a:pPr/>
              <a:t>36</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54"/>
                                        </p:tgtEl>
                                        <p:attrNameLst>
                                          <p:attrName>style.visibility</p:attrName>
                                        </p:attrNameLst>
                                      </p:cBhvr>
                                      <p:to>
                                        <p:strVal val="visible"/>
                                      </p:to>
                                    </p:set>
                                    <p:anim calcmode="lin" valueType="num">
                                      <p:cBhvr additive="base">
                                        <p:cTn id="7" dur="1000" fill="hold"/>
                                        <p:tgtEl>
                                          <p:spTgt spid="49154"/>
                                        </p:tgtEl>
                                        <p:attrNameLst>
                                          <p:attrName>ppt_x</p:attrName>
                                        </p:attrNameLst>
                                      </p:cBhvr>
                                      <p:tavLst>
                                        <p:tav tm="0">
                                          <p:val>
                                            <p:strVal val="0-#ppt_w/2"/>
                                          </p:val>
                                        </p:tav>
                                        <p:tav tm="100000">
                                          <p:val>
                                            <p:strVal val="#ppt_x"/>
                                          </p:val>
                                        </p:tav>
                                      </p:tavLst>
                                    </p:anim>
                                    <p:anim calcmode="lin" valueType="num">
                                      <p:cBhvr additive="base">
                                        <p:cTn id="8" dur="1000" fill="hold"/>
                                        <p:tgtEl>
                                          <p:spTgt spid="4915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49155">
                                            <p:txEl>
                                              <p:pRg st="1" end="1"/>
                                            </p:txEl>
                                          </p:spTgt>
                                        </p:tgtEl>
                                        <p:attrNameLst>
                                          <p:attrName>style.visibility</p:attrName>
                                        </p:attrNameLst>
                                      </p:cBhvr>
                                      <p:to>
                                        <p:strVal val="visible"/>
                                      </p:to>
                                    </p:set>
                                    <p:anim calcmode="discrete" valueType="clr">
                                      <p:cBhvr override="childStyle">
                                        <p:cTn id="13" dur="80"/>
                                        <p:tgtEl>
                                          <p:spTgt spid="4915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49155">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49155">
                                            <p:txEl>
                                              <p:pRg st="1" end="1"/>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49155">
                                            <p:txEl>
                                              <p:pRg st="2" end="2"/>
                                            </p:txEl>
                                          </p:spTgt>
                                        </p:tgtEl>
                                        <p:attrNameLst>
                                          <p:attrName>style.visibility</p:attrName>
                                        </p:attrNameLst>
                                      </p:cBhvr>
                                      <p:to>
                                        <p:strVal val="visible"/>
                                      </p:to>
                                    </p:set>
                                    <p:anim calcmode="discrete" valueType="clr">
                                      <p:cBhvr override="childStyle">
                                        <p:cTn id="20" dur="80"/>
                                        <p:tgtEl>
                                          <p:spTgt spid="4915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49155">
                                            <p:txEl>
                                              <p:pRg st="2" end="2"/>
                                            </p:txEl>
                                          </p:spTgt>
                                        </p:tgtEl>
                                        <p:attrNameLst>
                                          <p:attrName>fillcolor</p:attrName>
                                        </p:attrNameLst>
                                      </p:cBhvr>
                                      <p:tavLst>
                                        <p:tav tm="0">
                                          <p:val>
                                            <p:clrVal>
                                              <a:schemeClr val="accent2"/>
                                            </p:clrVal>
                                          </p:val>
                                        </p:tav>
                                        <p:tav tm="50000">
                                          <p:val>
                                            <p:clrVal>
                                              <a:schemeClr val="hlink"/>
                                            </p:clrVal>
                                          </p:val>
                                        </p:tav>
                                      </p:tavLst>
                                    </p:anim>
                                    <p:set>
                                      <p:cBhvr>
                                        <p:cTn id="22" dur="80"/>
                                        <p:tgtEl>
                                          <p:spTgt spid="49155">
                                            <p:txEl>
                                              <p:pRg st="2" end="2"/>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49155">
                                            <p:txEl>
                                              <p:pRg st="3" end="3"/>
                                            </p:txEl>
                                          </p:spTgt>
                                        </p:tgtEl>
                                        <p:attrNameLst>
                                          <p:attrName>style.visibility</p:attrName>
                                        </p:attrNameLst>
                                      </p:cBhvr>
                                      <p:to>
                                        <p:strVal val="visible"/>
                                      </p:to>
                                    </p:set>
                                    <p:anim calcmode="discrete" valueType="clr">
                                      <p:cBhvr override="childStyle">
                                        <p:cTn id="27" dur="80"/>
                                        <p:tgtEl>
                                          <p:spTgt spid="49155">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49155">
                                            <p:txEl>
                                              <p:pRg st="3" end="3"/>
                                            </p:txEl>
                                          </p:spTgt>
                                        </p:tgtEl>
                                        <p:attrNameLst>
                                          <p:attrName>fillcolor</p:attrName>
                                        </p:attrNameLst>
                                      </p:cBhvr>
                                      <p:tavLst>
                                        <p:tav tm="0">
                                          <p:val>
                                            <p:clrVal>
                                              <a:schemeClr val="accent2"/>
                                            </p:clrVal>
                                          </p:val>
                                        </p:tav>
                                        <p:tav tm="50000">
                                          <p:val>
                                            <p:clrVal>
                                              <a:schemeClr val="hlink"/>
                                            </p:clrVal>
                                          </p:val>
                                        </p:tav>
                                      </p:tavLst>
                                    </p:anim>
                                    <p:set>
                                      <p:cBhvr>
                                        <p:cTn id="29" dur="80"/>
                                        <p:tgtEl>
                                          <p:spTgt spid="49155">
                                            <p:txEl>
                                              <p:pRg st="3" end="3"/>
                                            </p:txEl>
                                          </p:spTgt>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nodeType="clickEffect">
                                  <p:stCondLst>
                                    <p:cond delay="0"/>
                                  </p:stCondLst>
                                  <p:iterate type="lt">
                                    <p:tmPct val="50000"/>
                                  </p:iterate>
                                  <p:childTnLst>
                                    <p:set>
                                      <p:cBhvr>
                                        <p:cTn id="33" dur="1" fill="hold">
                                          <p:stCondLst>
                                            <p:cond delay="0"/>
                                          </p:stCondLst>
                                        </p:cTn>
                                        <p:tgtEl>
                                          <p:spTgt spid="49155">
                                            <p:txEl>
                                              <p:pRg st="4" end="4"/>
                                            </p:txEl>
                                          </p:spTgt>
                                        </p:tgtEl>
                                        <p:attrNameLst>
                                          <p:attrName>style.visibility</p:attrName>
                                        </p:attrNameLst>
                                      </p:cBhvr>
                                      <p:to>
                                        <p:strVal val="visible"/>
                                      </p:to>
                                    </p:set>
                                    <p:anim calcmode="discrete" valueType="clr">
                                      <p:cBhvr override="childStyle">
                                        <p:cTn id="34" dur="80"/>
                                        <p:tgtEl>
                                          <p:spTgt spid="49155">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49155">
                                            <p:txEl>
                                              <p:pRg st="4" end="4"/>
                                            </p:txEl>
                                          </p:spTgt>
                                        </p:tgtEl>
                                        <p:attrNameLst>
                                          <p:attrName>fillcolor</p:attrName>
                                        </p:attrNameLst>
                                      </p:cBhvr>
                                      <p:tavLst>
                                        <p:tav tm="0">
                                          <p:val>
                                            <p:clrVal>
                                              <a:schemeClr val="accent2"/>
                                            </p:clrVal>
                                          </p:val>
                                        </p:tav>
                                        <p:tav tm="50000">
                                          <p:val>
                                            <p:clrVal>
                                              <a:schemeClr val="hlink"/>
                                            </p:clrVal>
                                          </p:val>
                                        </p:tav>
                                      </p:tavLst>
                                    </p:anim>
                                    <p:set>
                                      <p:cBhvr>
                                        <p:cTn id="36" dur="80"/>
                                        <p:tgtEl>
                                          <p:spTgt spid="49155">
                                            <p:txEl>
                                              <p:pRg st="4" end="4"/>
                                            </p:txEl>
                                          </p:spTgt>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nodeType="clickEffect">
                                  <p:stCondLst>
                                    <p:cond delay="0"/>
                                  </p:stCondLst>
                                  <p:iterate type="lt">
                                    <p:tmPct val="50000"/>
                                  </p:iterate>
                                  <p:childTnLst>
                                    <p:set>
                                      <p:cBhvr>
                                        <p:cTn id="40" dur="1" fill="hold">
                                          <p:stCondLst>
                                            <p:cond delay="0"/>
                                          </p:stCondLst>
                                        </p:cTn>
                                        <p:tgtEl>
                                          <p:spTgt spid="49155">
                                            <p:txEl>
                                              <p:pRg st="5" end="5"/>
                                            </p:txEl>
                                          </p:spTgt>
                                        </p:tgtEl>
                                        <p:attrNameLst>
                                          <p:attrName>style.visibility</p:attrName>
                                        </p:attrNameLst>
                                      </p:cBhvr>
                                      <p:to>
                                        <p:strVal val="visible"/>
                                      </p:to>
                                    </p:set>
                                    <p:anim calcmode="discrete" valueType="clr">
                                      <p:cBhvr override="childStyle">
                                        <p:cTn id="41" dur="80"/>
                                        <p:tgtEl>
                                          <p:spTgt spid="49155">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49155">
                                            <p:txEl>
                                              <p:pRg st="5" end="5"/>
                                            </p:txEl>
                                          </p:spTgt>
                                        </p:tgtEl>
                                        <p:attrNameLst>
                                          <p:attrName>fillcolor</p:attrName>
                                        </p:attrNameLst>
                                      </p:cBhvr>
                                      <p:tavLst>
                                        <p:tav tm="0">
                                          <p:val>
                                            <p:clrVal>
                                              <a:schemeClr val="accent2"/>
                                            </p:clrVal>
                                          </p:val>
                                        </p:tav>
                                        <p:tav tm="50000">
                                          <p:val>
                                            <p:clrVal>
                                              <a:schemeClr val="hlink"/>
                                            </p:clrVal>
                                          </p:val>
                                        </p:tav>
                                      </p:tavLst>
                                    </p:anim>
                                    <p:set>
                                      <p:cBhvr>
                                        <p:cTn id="43" dur="80"/>
                                        <p:tgtEl>
                                          <p:spTgt spid="49155">
                                            <p:txEl>
                                              <p:pRg st="5" end="5"/>
                                            </p:txEl>
                                          </p:spTgt>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27" presetClass="entr" presetSubtype="0" fill="hold" nodeType="clickEffect">
                                  <p:stCondLst>
                                    <p:cond delay="0"/>
                                  </p:stCondLst>
                                  <p:iterate type="lt">
                                    <p:tmPct val="50000"/>
                                  </p:iterate>
                                  <p:childTnLst>
                                    <p:set>
                                      <p:cBhvr>
                                        <p:cTn id="47" dur="1" fill="hold">
                                          <p:stCondLst>
                                            <p:cond delay="0"/>
                                          </p:stCondLst>
                                        </p:cTn>
                                        <p:tgtEl>
                                          <p:spTgt spid="49155">
                                            <p:txEl>
                                              <p:pRg st="6" end="6"/>
                                            </p:txEl>
                                          </p:spTgt>
                                        </p:tgtEl>
                                        <p:attrNameLst>
                                          <p:attrName>style.visibility</p:attrName>
                                        </p:attrNameLst>
                                      </p:cBhvr>
                                      <p:to>
                                        <p:strVal val="visible"/>
                                      </p:to>
                                    </p:set>
                                    <p:anim calcmode="discrete" valueType="clr">
                                      <p:cBhvr override="childStyle">
                                        <p:cTn id="48" dur="80"/>
                                        <p:tgtEl>
                                          <p:spTgt spid="49155">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49155">
                                            <p:txEl>
                                              <p:pRg st="6" end="6"/>
                                            </p:txEl>
                                          </p:spTgt>
                                        </p:tgtEl>
                                        <p:attrNameLst>
                                          <p:attrName>fillcolor</p:attrName>
                                        </p:attrNameLst>
                                      </p:cBhvr>
                                      <p:tavLst>
                                        <p:tav tm="0">
                                          <p:val>
                                            <p:clrVal>
                                              <a:schemeClr val="accent2"/>
                                            </p:clrVal>
                                          </p:val>
                                        </p:tav>
                                        <p:tav tm="50000">
                                          <p:val>
                                            <p:clrVal>
                                              <a:schemeClr val="hlink"/>
                                            </p:clrVal>
                                          </p:val>
                                        </p:tav>
                                      </p:tavLst>
                                    </p:anim>
                                    <p:set>
                                      <p:cBhvr>
                                        <p:cTn id="50" dur="80"/>
                                        <p:tgtEl>
                                          <p:spTgt spid="49155">
                                            <p:txEl>
                                              <p:pRg st="6" end="6"/>
                                            </p:txEl>
                                          </p:spTgt>
                                        </p:tgtEl>
                                        <p:attrNameLst>
                                          <p:attrName>fill.type</p:attrName>
                                        </p:attrNameLst>
                                      </p:cBhvr>
                                      <p:to>
                                        <p:strVal val="solid"/>
                                      </p:to>
                                    </p:set>
                                  </p:childTnLst>
                                </p:cTn>
                              </p:par>
                            </p:childTnLst>
                          </p:cTn>
                        </p:par>
                      </p:childTnLst>
                    </p:cTn>
                  </p:par>
                  <p:par>
                    <p:cTn id="51" fill="hold">
                      <p:stCondLst>
                        <p:cond delay="indefinite"/>
                      </p:stCondLst>
                      <p:childTnLst>
                        <p:par>
                          <p:cTn id="52" fill="hold">
                            <p:stCondLst>
                              <p:cond delay="0"/>
                            </p:stCondLst>
                            <p:childTnLst>
                              <p:par>
                                <p:cTn id="53" presetID="27" presetClass="entr" presetSubtype="0" fill="hold" nodeType="clickEffect">
                                  <p:stCondLst>
                                    <p:cond delay="0"/>
                                  </p:stCondLst>
                                  <p:iterate type="lt">
                                    <p:tmPct val="50000"/>
                                  </p:iterate>
                                  <p:childTnLst>
                                    <p:set>
                                      <p:cBhvr>
                                        <p:cTn id="54" dur="1" fill="hold">
                                          <p:stCondLst>
                                            <p:cond delay="0"/>
                                          </p:stCondLst>
                                        </p:cTn>
                                        <p:tgtEl>
                                          <p:spTgt spid="49155">
                                            <p:txEl>
                                              <p:pRg st="7" end="7"/>
                                            </p:txEl>
                                          </p:spTgt>
                                        </p:tgtEl>
                                        <p:attrNameLst>
                                          <p:attrName>style.visibility</p:attrName>
                                        </p:attrNameLst>
                                      </p:cBhvr>
                                      <p:to>
                                        <p:strVal val="visible"/>
                                      </p:to>
                                    </p:set>
                                    <p:anim calcmode="discrete" valueType="clr">
                                      <p:cBhvr override="childStyle">
                                        <p:cTn id="55" dur="80"/>
                                        <p:tgtEl>
                                          <p:spTgt spid="49155">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49155">
                                            <p:txEl>
                                              <p:pRg st="7" end="7"/>
                                            </p:txEl>
                                          </p:spTgt>
                                        </p:tgtEl>
                                        <p:attrNameLst>
                                          <p:attrName>fillcolor</p:attrName>
                                        </p:attrNameLst>
                                      </p:cBhvr>
                                      <p:tavLst>
                                        <p:tav tm="0">
                                          <p:val>
                                            <p:clrVal>
                                              <a:schemeClr val="accent2"/>
                                            </p:clrVal>
                                          </p:val>
                                        </p:tav>
                                        <p:tav tm="50000">
                                          <p:val>
                                            <p:clrVal>
                                              <a:schemeClr val="hlink"/>
                                            </p:clrVal>
                                          </p:val>
                                        </p:tav>
                                      </p:tavLst>
                                    </p:anim>
                                    <p:set>
                                      <p:cBhvr>
                                        <p:cTn id="57" dur="80"/>
                                        <p:tgtEl>
                                          <p:spTgt spid="49155">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fontAlgn="auto" hangingPunct="1">
              <a:spcAft>
                <a:spcPts val="0"/>
              </a:spcAft>
              <a:defRPr/>
            </a:pPr>
            <a:endParaRPr lang="fr-FR"/>
          </a:p>
        </p:txBody>
      </p:sp>
      <p:sp>
        <p:nvSpPr>
          <p:cNvPr id="48131" name="Rectangle 3"/>
          <p:cNvSpPr>
            <a:spLocks noGrp="1" noChangeArrowheads="1"/>
          </p:cNvSpPr>
          <p:nvPr>
            <p:ph sz="quarter" idx="1"/>
          </p:nvPr>
        </p:nvSpPr>
        <p:spPr>
          <a:xfrm>
            <a:off x="457200" y="1600200"/>
            <a:ext cx="7467600" cy="4873625"/>
          </a:xfrm>
        </p:spPr>
        <p:txBody>
          <a:bodyPr/>
          <a:lstStyle/>
          <a:p>
            <a:pPr eaLnBrk="1" hangingPunct="1">
              <a:buFontTx/>
              <a:buNone/>
            </a:pPr>
            <a:r>
              <a:rPr lang="fr-FR" b="1" i="1" u="sng" smtClean="0">
                <a:solidFill>
                  <a:srgbClr val="FF3300"/>
                </a:solidFill>
              </a:rPr>
              <a:t>Exemple</a:t>
            </a:r>
            <a:r>
              <a:rPr lang="fr-FR" i="1" smtClean="0">
                <a:solidFill>
                  <a:srgbClr val="FF3300"/>
                </a:solidFill>
              </a:rPr>
              <a:t>:</a:t>
            </a:r>
            <a:r>
              <a:rPr lang="fr-FR" i="1" smtClean="0"/>
              <a:t> </a:t>
            </a:r>
          </a:p>
          <a:p>
            <a:pPr eaLnBrk="1" hangingPunct="1">
              <a:buFontTx/>
              <a:buNone/>
            </a:pPr>
            <a:endParaRPr lang="fr-FR" smtClean="0"/>
          </a:p>
          <a:p>
            <a:pPr eaLnBrk="1" hangingPunct="1">
              <a:buFontTx/>
              <a:buNone/>
            </a:pPr>
            <a:r>
              <a:rPr lang="fr-FR" sz="2800" smtClean="0"/>
              <a:t>ALTER TABLE clients(MODIFY (Age DATE) ) ;</a:t>
            </a:r>
          </a:p>
        </p:txBody>
      </p:sp>
      <p:sp>
        <p:nvSpPr>
          <p:cNvPr id="47108"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B77C7FB6-CD7E-40FB-9B32-099466E9512F}" type="slidenum">
              <a:rPr lang="fr-FR" smtClean="0"/>
              <a:pPr/>
              <a:t>37</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 calcmode="lin" valueType="num">
                                      <p:cBhvr additive="base">
                                        <p:cTn id="7" dur="1000" fill="hold"/>
                                        <p:tgtEl>
                                          <p:spTgt spid="48131">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481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48131">
                                            <p:txEl>
                                              <p:pRg st="2" end="2"/>
                                            </p:txEl>
                                          </p:spTgt>
                                        </p:tgtEl>
                                        <p:attrNameLst>
                                          <p:attrName>style.visibility</p:attrName>
                                        </p:attrNameLst>
                                      </p:cBhvr>
                                      <p:to>
                                        <p:strVal val="visible"/>
                                      </p:to>
                                    </p:set>
                                    <p:anim calcmode="discrete" valueType="clr">
                                      <p:cBhvr override="childStyle">
                                        <p:cTn id="13" dur="80"/>
                                        <p:tgtEl>
                                          <p:spTgt spid="4813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48131">
                                            <p:txEl>
                                              <p:pRg st="2" end="2"/>
                                            </p:txEl>
                                          </p:spTgt>
                                        </p:tgtEl>
                                        <p:attrNameLst>
                                          <p:attrName>fillcolor</p:attrName>
                                        </p:attrNameLst>
                                      </p:cBhvr>
                                      <p:tavLst>
                                        <p:tav tm="0">
                                          <p:val>
                                            <p:clrVal>
                                              <a:schemeClr val="accent2"/>
                                            </p:clrVal>
                                          </p:val>
                                        </p:tav>
                                        <p:tav tm="50000">
                                          <p:val>
                                            <p:clrVal>
                                              <a:schemeClr val="hlink"/>
                                            </p:clrVal>
                                          </p:val>
                                        </p:tav>
                                      </p:tavLst>
                                    </p:anim>
                                    <p:set>
                                      <p:cBhvr>
                                        <p:cTn id="15" dur="80"/>
                                        <p:tgtEl>
                                          <p:spTgt spid="48131">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marL="838200" indent="-838200" eaLnBrk="1" fontAlgn="auto" hangingPunct="1">
              <a:spcAft>
                <a:spcPts val="0"/>
              </a:spcAft>
              <a:buClr>
                <a:schemeClr val="accent1">
                  <a:lumMod val="75000"/>
                </a:schemeClr>
              </a:buClr>
              <a:buFontTx/>
              <a:buAutoNum type="arabicPeriod" startAt="2"/>
              <a:defRPr/>
            </a:pPr>
            <a:r>
              <a:rPr lang="fr-FR" b="1" u="sng" dirty="0">
                <a:solidFill>
                  <a:schemeClr val="hlink"/>
                </a:solidFill>
                <a:latin typeface="Papyrus" pitchFamily="66" charset="0"/>
              </a:rPr>
              <a:t>La suppression d’une table</a:t>
            </a:r>
            <a:r>
              <a:rPr lang="fr-FR" dirty="0">
                <a:solidFill>
                  <a:schemeClr val="hlink"/>
                </a:solidFill>
                <a:latin typeface="Papyrus" pitchFamily="66" charset="0"/>
              </a:rPr>
              <a:t> :</a:t>
            </a:r>
          </a:p>
        </p:txBody>
      </p:sp>
      <p:sp>
        <p:nvSpPr>
          <p:cNvPr id="50179" name="Rectangle 3"/>
          <p:cNvSpPr>
            <a:spLocks noGrp="1" noChangeArrowheads="1"/>
          </p:cNvSpPr>
          <p:nvPr>
            <p:ph sz="quarter" idx="1"/>
          </p:nvPr>
        </p:nvSpPr>
        <p:spPr>
          <a:xfrm>
            <a:off x="468313" y="1628775"/>
            <a:ext cx="8229600" cy="4525963"/>
          </a:xfrm>
        </p:spPr>
        <p:txBody>
          <a:bodyPr/>
          <a:lstStyle/>
          <a:p>
            <a:pPr eaLnBrk="1" hangingPunct="1">
              <a:buFontTx/>
              <a:buNone/>
            </a:pPr>
            <a:r>
              <a:rPr lang="fr-FR" smtClean="0"/>
              <a:t>Elle se fait en suivant la syntaxe suivante: </a:t>
            </a:r>
          </a:p>
          <a:p>
            <a:pPr eaLnBrk="1" hangingPunct="1">
              <a:buFontTx/>
              <a:buNone/>
            </a:pPr>
            <a:r>
              <a:rPr lang="fr-FR" smtClean="0">
                <a:solidFill>
                  <a:srgbClr val="FF3300"/>
                </a:solidFill>
              </a:rPr>
              <a:t>DROP TABLE Nom_table;</a:t>
            </a:r>
            <a:endParaRPr lang="fr-FR" b="1" i="1" u="sng" smtClean="0">
              <a:solidFill>
                <a:srgbClr val="FF3300"/>
              </a:solidFill>
            </a:endParaRPr>
          </a:p>
          <a:p>
            <a:pPr eaLnBrk="1" hangingPunct="1">
              <a:buFontTx/>
              <a:buNone/>
            </a:pPr>
            <a:endParaRPr lang="fr-FR" b="1" i="1" u="sng" smtClean="0"/>
          </a:p>
          <a:p>
            <a:pPr eaLnBrk="1" hangingPunct="1">
              <a:buFontTx/>
              <a:buNone/>
            </a:pPr>
            <a:r>
              <a:rPr lang="fr-FR" b="1" i="1" u="sng" smtClean="0">
                <a:solidFill>
                  <a:srgbClr val="3399FF"/>
                </a:solidFill>
              </a:rPr>
              <a:t>Exemple</a:t>
            </a:r>
            <a:r>
              <a:rPr lang="fr-FR" i="1" smtClean="0">
                <a:solidFill>
                  <a:srgbClr val="3399FF"/>
                </a:solidFill>
              </a:rPr>
              <a:t>:</a:t>
            </a:r>
            <a:r>
              <a:rPr lang="fr-FR" i="1" smtClean="0"/>
              <a:t> </a:t>
            </a:r>
            <a:endParaRPr lang="fr-FR" smtClean="0"/>
          </a:p>
          <a:p>
            <a:pPr eaLnBrk="1" hangingPunct="1">
              <a:buFontTx/>
              <a:buNone/>
            </a:pPr>
            <a:r>
              <a:rPr lang="fr-FR" smtClean="0"/>
              <a:t>DROP TABLE clients ;</a:t>
            </a:r>
          </a:p>
        </p:txBody>
      </p:sp>
      <p:sp>
        <p:nvSpPr>
          <p:cNvPr id="48132"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C68DE757-1163-4BCC-9A9B-B91D21212939}" type="slidenum">
              <a:rPr lang="fr-FR" smtClean="0"/>
              <a:pPr/>
              <a:t>38</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ox(in)">
                                      <p:cBhvr>
                                        <p:cTn id="7" dur="500"/>
                                        <p:tgtEl>
                                          <p:spTgt spid="5017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50179">
                                            <p:txEl>
                                              <p:pRg st="0" end="0"/>
                                            </p:txEl>
                                          </p:spTgt>
                                        </p:tgtEl>
                                        <p:attrNameLst>
                                          <p:attrName>style.visibility</p:attrName>
                                        </p:attrNameLst>
                                      </p:cBhvr>
                                      <p:to>
                                        <p:strVal val="visible"/>
                                      </p:to>
                                    </p:set>
                                    <p:anim calcmode="discrete" valueType="clr">
                                      <p:cBhvr override="childStyle">
                                        <p:cTn id="12" dur="80"/>
                                        <p:tgtEl>
                                          <p:spTgt spid="5017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017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50179">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50179">
                                            <p:txEl>
                                              <p:pRg st="1" end="1"/>
                                            </p:txEl>
                                          </p:spTgt>
                                        </p:tgtEl>
                                        <p:attrNameLst>
                                          <p:attrName>style.visibility</p:attrName>
                                        </p:attrNameLst>
                                      </p:cBhvr>
                                      <p:to>
                                        <p:strVal val="visible"/>
                                      </p:to>
                                    </p:set>
                                    <p:anim calcmode="discrete" valueType="clr">
                                      <p:cBhvr override="childStyle">
                                        <p:cTn id="19" dur="80"/>
                                        <p:tgtEl>
                                          <p:spTgt spid="5017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50179">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50179">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nodeType="clickEffect">
                                  <p:stCondLst>
                                    <p:cond delay="0"/>
                                  </p:stCondLst>
                                  <p:childTnLst>
                                    <p:set>
                                      <p:cBhvr>
                                        <p:cTn id="25" dur="1" fill="hold">
                                          <p:stCondLst>
                                            <p:cond delay="0"/>
                                          </p:stCondLst>
                                        </p:cTn>
                                        <p:tgtEl>
                                          <p:spTgt spid="50179">
                                            <p:txEl>
                                              <p:pRg st="3" end="3"/>
                                            </p:txEl>
                                          </p:spTgt>
                                        </p:tgtEl>
                                        <p:attrNameLst>
                                          <p:attrName>style.visibility</p:attrName>
                                        </p:attrNameLst>
                                      </p:cBhvr>
                                      <p:to>
                                        <p:strVal val="visible"/>
                                      </p:to>
                                    </p:set>
                                    <p:anim calcmode="lin" valueType="num">
                                      <p:cBhvr additive="base">
                                        <p:cTn id="26" dur="1000" fill="hold"/>
                                        <p:tgtEl>
                                          <p:spTgt spid="50179">
                                            <p:txEl>
                                              <p:pRg st="3" end="3"/>
                                            </p:txEl>
                                          </p:spTgt>
                                        </p:tgtEl>
                                        <p:attrNameLst>
                                          <p:attrName>ppt_x</p:attrName>
                                        </p:attrNameLst>
                                      </p:cBhvr>
                                      <p:tavLst>
                                        <p:tav tm="0">
                                          <p:val>
                                            <p:strVal val="0-#ppt_w/2"/>
                                          </p:val>
                                        </p:tav>
                                        <p:tav tm="100000">
                                          <p:val>
                                            <p:strVal val="#ppt_x"/>
                                          </p:val>
                                        </p:tav>
                                      </p:tavLst>
                                    </p:anim>
                                    <p:anim calcmode="lin" valueType="num">
                                      <p:cBhvr additive="base">
                                        <p:cTn id="27" dur="1000" fill="hold"/>
                                        <p:tgtEl>
                                          <p:spTgt spid="501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7" presetClass="entr" presetSubtype="0" fill="hold" nodeType="clickEffect">
                                  <p:stCondLst>
                                    <p:cond delay="0"/>
                                  </p:stCondLst>
                                  <p:iterate type="lt">
                                    <p:tmPct val="50000"/>
                                  </p:iterate>
                                  <p:childTnLst>
                                    <p:set>
                                      <p:cBhvr>
                                        <p:cTn id="31" dur="1" fill="hold">
                                          <p:stCondLst>
                                            <p:cond delay="0"/>
                                          </p:stCondLst>
                                        </p:cTn>
                                        <p:tgtEl>
                                          <p:spTgt spid="50179">
                                            <p:txEl>
                                              <p:pRg st="4" end="4"/>
                                            </p:txEl>
                                          </p:spTgt>
                                        </p:tgtEl>
                                        <p:attrNameLst>
                                          <p:attrName>style.visibility</p:attrName>
                                        </p:attrNameLst>
                                      </p:cBhvr>
                                      <p:to>
                                        <p:strVal val="visible"/>
                                      </p:to>
                                    </p:set>
                                    <p:anim calcmode="discrete" valueType="clr">
                                      <p:cBhvr override="childStyle">
                                        <p:cTn id="32" dur="80"/>
                                        <p:tgtEl>
                                          <p:spTgt spid="5017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50179">
                                            <p:txEl>
                                              <p:pRg st="4" end="4"/>
                                            </p:txEl>
                                          </p:spTgt>
                                        </p:tgtEl>
                                        <p:attrNameLst>
                                          <p:attrName>fillcolor</p:attrName>
                                        </p:attrNameLst>
                                      </p:cBhvr>
                                      <p:tavLst>
                                        <p:tav tm="0">
                                          <p:val>
                                            <p:clrVal>
                                              <a:schemeClr val="accent2"/>
                                            </p:clrVal>
                                          </p:val>
                                        </p:tav>
                                        <p:tav tm="50000">
                                          <p:val>
                                            <p:clrVal>
                                              <a:schemeClr val="hlink"/>
                                            </p:clrVal>
                                          </p:val>
                                        </p:tav>
                                      </p:tavLst>
                                    </p:anim>
                                    <p:set>
                                      <p:cBhvr>
                                        <p:cTn id="34" dur="80"/>
                                        <p:tgtEl>
                                          <p:spTgt spid="50179">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a:p>
        </p:txBody>
      </p:sp>
      <p:sp>
        <p:nvSpPr>
          <p:cNvPr id="49155" name="Espace réservé du contenu 2"/>
          <p:cNvSpPr>
            <a:spLocks noGrp="1"/>
          </p:cNvSpPr>
          <p:nvPr>
            <p:ph sz="quarter" idx="1"/>
          </p:nvPr>
        </p:nvSpPr>
        <p:spPr>
          <a:xfrm>
            <a:off x="457200" y="1600200"/>
            <a:ext cx="7467600" cy="4873625"/>
          </a:xfrm>
        </p:spPr>
        <p:txBody>
          <a:bodyPr/>
          <a:lstStyle/>
          <a:p>
            <a:pPr>
              <a:buFont typeface="Wingdings" pitchFamily="2" charset="2"/>
              <a:buNone/>
            </a:pPr>
            <a:r>
              <a:rPr lang="fr-FR" sz="5400" b="1" smtClean="0">
                <a:solidFill>
                  <a:srgbClr val="FF66FF"/>
                </a:solidFill>
                <a:latin typeface="Agency FB" pitchFamily="34" charset="0"/>
              </a:rPr>
              <a:t>TP n°2 Questions</a:t>
            </a:r>
          </a:p>
          <a:p>
            <a:pPr>
              <a:buFont typeface="Wingdings" pitchFamily="2" charset="2"/>
              <a:buNone/>
            </a:pPr>
            <a:r>
              <a:rPr lang="fr-FR" sz="5400" b="1" smtClean="0">
                <a:solidFill>
                  <a:srgbClr val="FF66FF"/>
                </a:solidFill>
                <a:latin typeface="Agency FB" pitchFamily="34" charset="0"/>
              </a:rPr>
              <a:t>            4 - 12</a:t>
            </a:r>
          </a:p>
        </p:txBody>
      </p:sp>
      <p:sp>
        <p:nvSpPr>
          <p:cNvPr id="49156" name="Espace réservé du numéro de diapositive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81951201-1C63-48A8-970A-A0D9161FD17C}" type="slidenum">
              <a:rPr lang="fr-FR" smtClean="0"/>
              <a:pPr/>
              <a:t>39</a:t>
            </a:fld>
            <a:endParaRPr lang="fr-F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marL="838200" indent="-838200" eaLnBrk="1" fontAlgn="auto" hangingPunct="1">
              <a:spcAft>
                <a:spcPts val="0"/>
              </a:spcAft>
              <a:buClr>
                <a:schemeClr val="accent1">
                  <a:lumMod val="75000"/>
                </a:schemeClr>
              </a:buClr>
              <a:buFontTx/>
              <a:buAutoNum type="arabicPeriod" startAt="2"/>
              <a:defRPr/>
            </a:pPr>
            <a:r>
              <a:rPr lang="fr-FR" sz="4000" b="1" u="sng" dirty="0">
                <a:solidFill>
                  <a:schemeClr val="hlink"/>
                </a:solidFill>
                <a:latin typeface="Papyrus" pitchFamily="66" charset="0"/>
              </a:rPr>
              <a:t>Création d’une base de données</a:t>
            </a:r>
            <a:r>
              <a:rPr lang="fr-FR" sz="4000" dirty="0">
                <a:solidFill>
                  <a:schemeClr val="hlink"/>
                </a:solidFill>
                <a:latin typeface="Papyrus" pitchFamily="66" charset="0"/>
              </a:rPr>
              <a:t> :</a:t>
            </a:r>
          </a:p>
        </p:txBody>
      </p:sp>
      <p:sp>
        <p:nvSpPr>
          <p:cNvPr id="5123" name="Rectangle 3"/>
          <p:cNvSpPr>
            <a:spLocks noGrp="1" noChangeArrowheads="1"/>
          </p:cNvSpPr>
          <p:nvPr>
            <p:ph sz="quarter" idx="1"/>
          </p:nvPr>
        </p:nvSpPr>
        <p:spPr>
          <a:xfrm>
            <a:off x="457200" y="1600200"/>
            <a:ext cx="7467600" cy="4873625"/>
          </a:xfrm>
        </p:spPr>
        <p:txBody>
          <a:bodyPr/>
          <a:lstStyle/>
          <a:p>
            <a:pPr eaLnBrk="1" hangingPunct="1">
              <a:buFontTx/>
              <a:buNone/>
            </a:pPr>
            <a:endParaRPr lang="fr-FR" smtClean="0"/>
          </a:p>
          <a:p>
            <a:pPr eaLnBrk="1" hangingPunct="1">
              <a:buFontTx/>
              <a:buNone/>
            </a:pPr>
            <a:endParaRPr lang="fr-FR" smtClean="0"/>
          </a:p>
          <a:p>
            <a:pPr eaLnBrk="1" hangingPunct="1">
              <a:buFontTx/>
              <a:buNone/>
            </a:pPr>
            <a:endParaRPr lang="fr-FR" smtClean="0"/>
          </a:p>
          <a:p>
            <a:pPr eaLnBrk="1" hangingPunct="1">
              <a:buFontTx/>
              <a:buNone/>
            </a:pPr>
            <a:endParaRPr lang="fr-FR" smtClean="0"/>
          </a:p>
          <a:p>
            <a:pPr eaLnBrk="1" hangingPunct="1">
              <a:buFontTx/>
              <a:buNone/>
            </a:pPr>
            <a:endParaRPr lang="fr-FR" smtClean="0"/>
          </a:p>
          <a:p>
            <a:pPr eaLnBrk="1" hangingPunct="1">
              <a:buFontTx/>
              <a:buNone/>
            </a:pPr>
            <a:endParaRPr lang="fr-FR" smtClean="0"/>
          </a:p>
          <a:p>
            <a:pPr eaLnBrk="1" hangingPunct="1">
              <a:buFontTx/>
              <a:buNone/>
            </a:pPr>
            <a:r>
              <a:rPr lang="fr-FR" smtClean="0"/>
              <a:t>En utilisant le SGBD Access, la création de </a:t>
            </a:r>
          </a:p>
          <a:p>
            <a:pPr eaLnBrk="1" hangingPunct="1">
              <a:buFontTx/>
              <a:buNone/>
            </a:pPr>
            <a:r>
              <a:rPr lang="fr-FR" smtClean="0"/>
              <a:t>la base de données est comme suit : </a:t>
            </a:r>
          </a:p>
        </p:txBody>
      </p:sp>
      <p:sp>
        <p:nvSpPr>
          <p:cNvPr id="13316"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9468F09B-D9A4-4DB9-AF74-65DA2EE31400}" type="slidenum">
              <a:rPr lang="fr-FR" smtClean="0"/>
              <a:pPr/>
              <a:t>4</a:t>
            </a:fld>
            <a:endParaRPr lang="fr-FR" smtClean="0"/>
          </a:p>
        </p:txBody>
      </p:sp>
      <p:sp>
        <p:nvSpPr>
          <p:cNvPr id="5" name="Rectangle 2"/>
          <p:cNvSpPr txBox="1">
            <a:spLocks noChangeArrowheads="1"/>
          </p:cNvSpPr>
          <p:nvPr/>
        </p:nvSpPr>
        <p:spPr>
          <a:xfrm>
            <a:off x="611188" y="1341438"/>
            <a:ext cx="7848600" cy="2654300"/>
          </a:xfrm>
          <a:prstGeom prst="rect">
            <a:avLst/>
          </a:prstGeom>
        </p:spPr>
        <p:txBody>
          <a:bodyPr anchor="b"/>
          <a:lstStyle/>
          <a:p>
            <a:pPr marL="28575" indent="-28575" eaLnBrk="1" fontAlgn="auto" hangingPunct="1">
              <a:spcAft>
                <a:spcPts val="0"/>
              </a:spcAft>
              <a:defRPr/>
            </a:pPr>
            <a:r>
              <a:rPr lang="fr-FR" sz="8000" cap="small" dirty="0">
                <a:solidFill>
                  <a:srgbClr val="FF99CC"/>
                </a:solidFill>
                <a:latin typeface="Comic Sans MS" pitchFamily="66" charset="0"/>
                <a:ea typeface="+mj-ea"/>
                <a:cs typeface="+mj-cs"/>
              </a:rPr>
              <a:t>TP n°1/</a:t>
            </a:r>
            <a:br>
              <a:rPr lang="fr-FR" sz="8000" cap="small" dirty="0">
                <a:solidFill>
                  <a:srgbClr val="FF99CC"/>
                </a:solidFill>
                <a:latin typeface="Comic Sans MS" pitchFamily="66" charset="0"/>
                <a:ea typeface="+mj-ea"/>
                <a:cs typeface="+mj-cs"/>
              </a:rPr>
            </a:br>
            <a:r>
              <a:rPr lang="fr-FR" sz="8000" cap="small" dirty="0">
                <a:solidFill>
                  <a:srgbClr val="FF99CC"/>
                </a:solidFill>
                <a:latin typeface="Comic Sans MS" pitchFamily="66" charset="0"/>
                <a:ea typeface="+mj-ea"/>
                <a:cs typeface="+mj-cs"/>
              </a:rPr>
              <a:t>Question n°1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amond(in)">
                                      <p:cBhvr>
                                        <p:cTn id="7" dur="1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nodeType="clickEffect">
                                  <p:stCondLst>
                                    <p:cond delay="0"/>
                                  </p:stCondLst>
                                  <p:iterate type="lt">
                                    <p:tmPct val="50000"/>
                                  </p:iterate>
                                  <p:childTnLst>
                                    <p:set>
                                      <p:cBhvr>
                                        <p:cTn id="16" dur="1" fill="hold">
                                          <p:stCondLst>
                                            <p:cond delay="0"/>
                                          </p:stCondLst>
                                        </p:cTn>
                                        <p:tgtEl>
                                          <p:spTgt spid="5123">
                                            <p:txEl>
                                              <p:pRg st="6" end="6"/>
                                            </p:txEl>
                                          </p:spTgt>
                                        </p:tgtEl>
                                        <p:attrNameLst>
                                          <p:attrName>style.visibility</p:attrName>
                                        </p:attrNameLst>
                                      </p:cBhvr>
                                      <p:to>
                                        <p:strVal val="visible"/>
                                      </p:to>
                                    </p:set>
                                    <p:anim calcmode="discrete" valueType="clr">
                                      <p:cBhvr override="childStyle">
                                        <p:cTn id="17" dur="80"/>
                                        <p:tgtEl>
                                          <p:spTgt spid="512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5123">
                                            <p:txEl>
                                              <p:pRg st="6" end="6"/>
                                            </p:txEl>
                                          </p:spTgt>
                                        </p:tgtEl>
                                        <p:attrNameLst>
                                          <p:attrName>fillcolor</p:attrName>
                                        </p:attrNameLst>
                                      </p:cBhvr>
                                      <p:tavLst>
                                        <p:tav tm="0">
                                          <p:val>
                                            <p:clrVal>
                                              <a:schemeClr val="accent2"/>
                                            </p:clrVal>
                                          </p:val>
                                        </p:tav>
                                        <p:tav tm="50000">
                                          <p:val>
                                            <p:clrVal>
                                              <a:schemeClr val="hlink"/>
                                            </p:clrVal>
                                          </p:val>
                                        </p:tav>
                                      </p:tavLst>
                                    </p:anim>
                                    <p:set>
                                      <p:cBhvr>
                                        <p:cTn id="19" dur="80"/>
                                        <p:tgtEl>
                                          <p:spTgt spid="5123">
                                            <p:txEl>
                                              <p:pRg st="6" end="6"/>
                                            </p:txEl>
                                          </p:spTgt>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nodeType="clickEffect">
                                  <p:stCondLst>
                                    <p:cond delay="0"/>
                                  </p:stCondLst>
                                  <p:iterate type="lt">
                                    <p:tmPct val="50000"/>
                                  </p:iterate>
                                  <p:childTnLst>
                                    <p:set>
                                      <p:cBhvr>
                                        <p:cTn id="23" dur="1" fill="hold">
                                          <p:stCondLst>
                                            <p:cond delay="0"/>
                                          </p:stCondLst>
                                        </p:cTn>
                                        <p:tgtEl>
                                          <p:spTgt spid="5123">
                                            <p:txEl>
                                              <p:pRg st="7" end="7"/>
                                            </p:txEl>
                                          </p:spTgt>
                                        </p:tgtEl>
                                        <p:attrNameLst>
                                          <p:attrName>style.visibility</p:attrName>
                                        </p:attrNameLst>
                                      </p:cBhvr>
                                      <p:to>
                                        <p:strVal val="visible"/>
                                      </p:to>
                                    </p:set>
                                    <p:anim calcmode="discrete" valueType="clr">
                                      <p:cBhvr override="childStyle">
                                        <p:cTn id="24" dur="80"/>
                                        <p:tgtEl>
                                          <p:spTgt spid="512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5123">
                                            <p:txEl>
                                              <p:pRg st="7" end="7"/>
                                            </p:txEl>
                                          </p:spTgt>
                                        </p:tgtEl>
                                        <p:attrNameLst>
                                          <p:attrName>fillcolor</p:attrName>
                                        </p:attrNameLst>
                                      </p:cBhvr>
                                      <p:tavLst>
                                        <p:tav tm="0">
                                          <p:val>
                                            <p:clrVal>
                                              <a:schemeClr val="accent2"/>
                                            </p:clrVal>
                                          </p:val>
                                        </p:tav>
                                        <p:tav tm="50000">
                                          <p:val>
                                            <p:clrVal>
                                              <a:schemeClr val="hlink"/>
                                            </p:clrVal>
                                          </p:val>
                                        </p:tav>
                                      </p:tavLst>
                                    </p:anim>
                                    <p:set>
                                      <p:cBhvr>
                                        <p:cTn id="26" dur="80"/>
                                        <p:tgtEl>
                                          <p:spTgt spid="512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sz="quarter" idx="1"/>
          </p:nvPr>
        </p:nvSpPr>
        <p:spPr>
          <a:xfrm>
            <a:off x="457200" y="476250"/>
            <a:ext cx="7643813" cy="3960813"/>
          </a:xfrm>
          <a:solidFill>
            <a:schemeClr val="bg2"/>
          </a:solidFill>
          <a:ln>
            <a:pattFill prst="lgConfetti">
              <a:fgClr>
                <a:schemeClr val="accent1"/>
              </a:fgClr>
              <a:bgClr>
                <a:schemeClr val="accent2"/>
              </a:bgClr>
            </a:pattFill>
          </a:ln>
        </p:spPr>
        <p:txBody>
          <a:bodyPr>
            <a:normAutofit/>
          </a:bodyPr>
          <a:lstStyle/>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Démarrer Access ;</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Dans le menu ‘Fichier’, choisir l’option ‘Nouvelle base de données’ ;</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Dans la fenêtre qui s’affiche à droite, choisir ‘Base de données vide’ depuis la zone ‘Créer’ ;</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Une fenêtre s’affiche, on doit préciser le nom et l’emplacement de la base de données. L’extension d’une base de données créée avec Access est ‘.</a:t>
            </a:r>
            <a:r>
              <a:rPr lang="fr-FR" dirty="0" err="1">
                <a:solidFill>
                  <a:srgbClr val="FF3300"/>
                </a:solidFill>
              </a:rPr>
              <a:t>mdb</a:t>
            </a:r>
            <a:r>
              <a:rPr lang="fr-FR" dirty="0">
                <a:solidFill>
                  <a:srgbClr val="FF3300"/>
                </a:solidFill>
              </a:rPr>
              <a:t>’ ;</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Valider en cliquant sur le bouton ‘Créer’.</a:t>
            </a:r>
          </a:p>
        </p:txBody>
      </p:sp>
      <p:sp>
        <p:nvSpPr>
          <p:cNvPr id="14339" name="Espace réservé du numéro de diapositive 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14782A82-CD61-45C2-B2AB-18F2223C3A8F}" type="slidenum">
              <a:rPr lang="fr-FR" smtClean="0"/>
              <a:pPr/>
              <a:t>5</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6147">
                                            <p:txEl>
                                              <p:pRg st="0" end="0"/>
                                            </p:txEl>
                                          </p:spTgt>
                                        </p:tgtEl>
                                        <p:attrNameLst>
                                          <p:attrName>style.visibility</p:attrName>
                                        </p:attrNameLst>
                                      </p:cBhvr>
                                      <p:to>
                                        <p:strVal val="visible"/>
                                      </p:to>
                                    </p:set>
                                    <p:anim calcmode="discrete" valueType="clr">
                                      <p:cBhvr override="childStyle">
                                        <p:cTn id="7" dur="80"/>
                                        <p:tgtEl>
                                          <p:spTgt spid="614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14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6147">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6147">
                                            <p:txEl>
                                              <p:pRg st="1" end="1"/>
                                            </p:txEl>
                                          </p:spTgt>
                                        </p:tgtEl>
                                        <p:attrNameLst>
                                          <p:attrName>style.visibility</p:attrName>
                                        </p:attrNameLst>
                                      </p:cBhvr>
                                      <p:to>
                                        <p:strVal val="visible"/>
                                      </p:to>
                                    </p:set>
                                    <p:anim calcmode="discrete" valueType="clr">
                                      <p:cBhvr override="childStyle">
                                        <p:cTn id="14" dur="80"/>
                                        <p:tgtEl>
                                          <p:spTgt spid="614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147">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6147">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6147">
                                            <p:txEl>
                                              <p:pRg st="2" end="2"/>
                                            </p:txEl>
                                          </p:spTgt>
                                        </p:tgtEl>
                                        <p:attrNameLst>
                                          <p:attrName>style.visibility</p:attrName>
                                        </p:attrNameLst>
                                      </p:cBhvr>
                                      <p:to>
                                        <p:strVal val="visible"/>
                                      </p:to>
                                    </p:set>
                                    <p:anim calcmode="discrete" valueType="clr">
                                      <p:cBhvr override="childStyle">
                                        <p:cTn id="21" dur="80"/>
                                        <p:tgtEl>
                                          <p:spTgt spid="614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6147">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6147">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6147">
                                            <p:txEl>
                                              <p:pRg st="3" end="3"/>
                                            </p:txEl>
                                          </p:spTgt>
                                        </p:tgtEl>
                                        <p:attrNameLst>
                                          <p:attrName>style.visibility</p:attrName>
                                        </p:attrNameLst>
                                      </p:cBhvr>
                                      <p:to>
                                        <p:strVal val="visible"/>
                                      </p:to>
                                    </p:set>
                                    <p:anim calcmode="discrete" valueType="clr">
                                      <p:cBhvr override="childStyle">
                                        <p:cTn id="28" dur="80"/>
                                        <p:tgtEl>
                                          <p:spTgt spid="614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6147">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6147">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6147">
                                            <p:txEl>
                                              <p:pRg st="4" end="4"/>
                                            </p:txEl>
                                          </p:spTgt>
                                        </p:tgtEl>
                                        <p:attrNameLst>
                                          <p:attrName>style.visibility</p:attrName>
                                        </p:attrNameLst>
                                      </p:cBhvr>
                                      <p:to>
                                        <p:strVal val="visible"/>
                                      </p:to>
                                    </p:set>
                                    <p:anim calcmode="discrete" valueType="clr">
                                      <p:cBhvr override="childStyle">
                                        <p:cTn id="35" dur="80"/>
                                        <p:tgtEl>
                                          <p:spTgt spid="614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6147">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6147">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8313" y="836613"/>
            <a:ext cx="8229600" cy="1143000"/>
          </a:xfrm>
        </p:spPr>
        <p:txBody>
          <a:bodyPr/>
          <a:lstStyle/>
          <a:p>
            <a:pPr eaLnBrk="1" fontAlgn="auto" hangingPunct="1">
              <a:spcAft>
                <a:spcPts val="0"/>
              </a:spcAft>
              <a:tabLst>
                <a:tab pos="92075" algn="l"/>
              </a:tabLst>
              <a:defRPr/>
            </a:pPr>
            <a:r>
              <a:rPr lang="fr-FR" sz="2400"/>
              <a:t>Jusqu’à cette étape, la base de données est créée mais vide (elle ne contient pas de tables).</a:t>
            </a:r>
          </a:p>
        </p:txBody>
      </p:sp>
      <p:sp>
        <p:nvSpPr>
          <p:cNvPr id="7172" name="Rectangle 4"/>
          <p:cNvSpPr>
            <a:spLocks noGrp="1" noChangeArrowheads="1"/>
          </p:cNvSpPr>
          <p:nvPr>
            <p:ph sz="quarter" idx="1"/>
          </p:nvPr>
        </p:nvSpPr>
        <p:spPr>
          <a:xfrm>
            <a:off x="395288" y="2276475"/>
            <a:ext cx="7920037" cy="2160588"/>
          </a:xfrm>
          <a:solidFill>
            <a:schemeClr val="bg2"/>
          </a:solidFill>
          <a:ln>
            <a:pattFill prst="lgConfetti">
              <a:fgClr>
                <a:schemeClr val="accent1"/>
              </a:fgClr>
              <a:bgClr>
                <a:schemeClr val="accent2"/>
              </a:bgClr>
            </a:pattFill>
          </a:ln>
        </p:spPr>
        <p:txBody>
          <a:bodyPr>
            <a:normAutofit/>
          </a:bodyPr>
          <a:lstStyle/>
          <a:p>
            <a:pPr marL="609600" indent="-609600" eaLnBrk="1" fontAlgn="auto" hangingPunct="1">
              <a:spcAft>
                <a:spcPts val="0"/>
              </a:spcAft>
              <a:buClr>
                <a:schemeClr val="bg2">
                  <a:lumMod val="25000"/>
                </a:schemeClr>
              </a:buClr>
              <a:buFont typeface="Wingdings 2" pitchFamily="18" charset="2"/>
              <a:buChar char="R"/>
              <a:defRPr/>
            </a:pPr>
            <a:r>
              <a:rPr lang="fr-FR" dirty="0">
                <a:solidFill>
                  <a:srgbClr val="FF3300"/>
                </a:solidFill>
              </a:rPr>
              <a:t>Activant l’option ‘Propriétés de la base’ du menu ‘Fichier‘ ;</a:t>
            </a:r>
          </a:p>
          <a:p>
            <a:pPr marL="609600" indent="-609600" eaLnBrk="1" fontAlgn="auto" hangingPunct="1">
              <a:spcAft>
                <a:spcPts val="0"/>
              </a:spcAft>
              <a:buClr>
                <a:schemeClr val="bg2">
                  <a:lumMod val="25000"/>
                </a:schemeClr>
              </a:buClr>
              <a:buFont typeface="Wingdings 2" pitchFamily="18" charset="2"/>
              <a:buChar char="R"/>
              <a:defRPr/>
            </a:pPr>
            <a:r>
              <a:rPr lang="fr-FR" dirty="0">
                <a:solidFill>
                  <a:srgbClr val="FF3300"/>
                </a:solidFill>
              </a:rPr>
              <a:t>Remplir les champs de la fenêtre qui apparaît.</a:t>
            </a:r>
          </a:p>
        </p:txBody>
      </p:sp>
      <p:sp>
        <p:nvSpPr>
          <p:cNvPr id="15364"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E207D7C4-5E90-4ECA-8C12-4DBBCDDD58B5}" type="slidenum">
              <a:rPr lang="fr-FR" smtClean="0"/>
              <a:pPr/>
              <a:t>6</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170"/>
                                        </p:tgtEl>
                                        <p:attrNameLst>
                                          <p:attrName>style.visibility</p:attrName>
                                        </p:attrNameLst>
                                      </p:cBhvr>
                                      <p:to>
                                        <p:strVal val="visible"/>
                                      </p:to>
                                    </p:set>
                                    <p:anim calcmode="discrete" valueType="clr">
                                      <p:cBhvr override="childStyle">
                                        <p:cTn id="7" dur="80"/>
                                        <p:tgtEl>
                                          <p:spTgt spid="717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0"/>
                                        </p:tgtEl>
                                        <p:attrNameLst>
                                          <p:attrName>fillcolor</p:attrName>
                                        </p:attrNameLst>
                                      </p:cBhvr>
                                      <p:tavLst>
                                        <p:tav tm="0">
                                          <p:val>
                                            <p:clrVal>
                                              <a:schemeClr val="accent2"/>
                                            </p:clrVal>
                                          </p:val>
                                        </p:tav>
                                        <p:tav tm="50000">
                                          <p:val>
                                            <p:clrVal>
                                              <a:schemeClr val="hlink"/>
                                            </p:clrVal>
                                          </p:val>
                                        </p:tav>
                                      </p:tavLst>
                                    </p:anim>
                                    <p:set>
                                      <p:cBhvr>
                                        <p:cTn id="9" dur="80"/>
                                        <p:tgtEl>
                                          <p:spTgt spid="7170"/>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7172">
                                            <p:bg/>
                                          </p:spTgt>
                                        </p:tgtEl>
                                        <p:attrNameLst>
                                          <p:attrName>style.visibility</p:attrName>
                                        </p:attrNameLst>
                                      </p:cBhvr>
                                      <p:to>
                                        <p:strVal val="visible"/>
                                      </p:to>
                                    </p:set>
                                    <p:anim calcmode="discrete" valueType="clr">
                                      <p:cBhvr override="childStyle">
                                        <p:cTn id="14" dur="80"/>
                                        <p:tgtEl>
                                          <p:spTgt spid="7172">
                                            <p:bg/>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172">
                                            <p:bg/>
                                          </p:spTgt>
                                        </p:tgtEl>
                                        <p:attrNameLst>
                                          <p:attrName>fillcolor</p:attrName>
                                        </p:attrNameLst>
                                      </p:cBhvr>
                                      <p:tavLst>
                                        <p:tav tm="0">
                                          <p:val>
                                            <p:clrVal>
                                              <a:schemeClr val="accent2"/>
                                            </p:clrVal>
                                          </p:val>
                                        </p:tav>
                                        <p:tav tm="50000">
                                          <p:val>
                                            <p:clrVal>
                                              <a:schemeClr val="hlink"/>
                                            </p:clrVal>
                                          </p:val>
                                        </p:tav>
                                      </p:tavLst>
                                    </p:anim>
                                    <p:set>
                                      <p:cBhvr>
                                        <p:cTn id="16" dur="80"/>
                                        <p:tgtEl>
                                          <p:spTgt spid="7172">
                                            <p:bg/>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7172">
                                            <p:txEl>
                                              <p:pRg st="0" end="0"/>
                                            </p:txEl>
                                          </p:spTgt>
                                        </p:tgtEl>
                                        <p:attrNameLst>
                                          <p:attrName>style.visibility</p:attrName>
                                        </p:attrNameLst>
                                      </p:cBhvr>
                                      <p:to>
                                        <p:strVal val="visible"/>
                                      </p:to>
                                    </p:set>
                                    <p:anim calcmode="discrete" valueType="clr">
                                      <p:cBhvr override="childStyle">
                                        <p:cTn id="21" dur="80"/>
                                        <p:tgtEl>
                                          <p:spTgt spid="717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7172">
                                            <p:txEl>
                                              <p:pRg st="0" end="0"/>
                                            </p:txEl>
                                          </p:spTgt>
                                        </p:tgtEl>
                                        <p:attrNameLst>
                                          <p:attrName>fillcolor</p:attrName>
                                        </p:attrNameLst>
                                      </p:cBhvr>
                                      <p:tavLst>
                                        <p:tav tm="0">
                                          <p:val>
                                            <p:clrVal>
                                              <a:schemeClr val="accent2"/>
                                            </p:clrVal>
                                          </p:val>
                                        </p:tav>
                                        <p:tav tm="50000">
                                          <p:val>
                                            <p:clrVal>
                                              <a:schemeClr val="hlink"/>
                                            </p:clrVal>
                                          </p:val>
                                        </p:tav>
                                      </p:tavLst>
                                    </p:anim>
                                    <p:set>
                                      <p:cBhvr>
                                        <p:cTn id="23" dur="80"/>
                                        <p:tgtEl>
                                          <p:spTgt spid="7172">
                                            <p:txEl>
                                              <p:pRg st="0" end="0"/>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7172">
                                            <p:txEl>
                                              <p:pRg st="1" end="1"/>
                                            </p:txEl>
                                          </p:spTgt>
                                        </p:tgtEl>
                                        <p:attrNameLst>
                                          <p:attrName>style.visibility</p:attrName>
                                        </p:attrNameLst>
                                      </p:cBhvr>
                                      <p:to>
                                        <p:strVal val="visible"/>
                                      </p:to>
                                    </p:set>
                                    <p:anim calcmode="discrete" valueType="clr">
                                      <p:cBhvr override="childStyle">
                                        <p:cTn id="28" dur="80"/>
                                        <p:tgtEl>
                                          <p:spTgt spid="7172">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7172">
                                            <p:txEl>
                                              <p:pRg st="1" end="1"/>
                                            </p:txEl>
                                          </p:spTgt>
                                        </p:tgtEl>
                                        <p:attrNameLst>
                                          <p:attrName>fillcolor</p:attrName>
                                        </p:attrNameLst>
                                      </p:cBhvr>
                                      <p:tavLst>
                                        <p:tav tm="0">
                                          <p:val>
                                            <p:clrVal>
                                              <a:schemeClr val="accent2"/>
                                            </p:clrVal>
                                          </p:val>
                                        </p:tav>
                                        <p:tav tm="50000">
                                          <p:val>
                                            <p:clrVal>
                                              <a:schemeClr val="hlink"/>
                                            </p:clrVal>
                                          </p:val>
                                        </p:tav>
                                      </p:tavLst>
                                    </p:anim>
                                    <p:set>
                                      <p:cBhvr>
                                        <p:cTn id="30" dur="80"/>
                                        <p:tgtEl>
                                          <p:spTgt spid="7172">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marL="838200" indent="-838200" eaLnBrk="1" fontAlgn="auto" hangingPunct="1">
              <a:spcAft>
                <a:spcPts val="0"/>
              </a:spcAft>
              <a:buClr>
                <a:schemeClr val="accent1">
                  <a:lumMod val="75000"/>
                </a:schemeClr>
              </a:buClr>
              <a:buFontTx/>
              <a:buAutoNum type="arabicPeriod" startAt="3"/>
              <a:defRPr/>
            </a:pPr>
            <a:r>
              <a:rPr lang="fr-FR" b="1" u="sng" dirty="0">
                <a:solidFill>
                  <a:schemeClr val="hlink"/>
                </a:solidFill>
                <a:latin typeface="Papyrus" pitchFamily="66" charset="0"/>
              </a:rPr>
              <a:t>Création d’une table</a:t>
            </a:r>
            <a:r>
              <a:rPr lang="fr-FR" dirty="0">
                <a:solidFill>
                  <a:schemeClr val="hlink"/>
                </a:solidFill>
                <a:latin typeface="Papyrus" pitchFamily="66" charset="0"/>
              </a:rPr>
              <a:t> :</a:t>
            </a:r>
            <a:r>
              <a:rPr lang="fr-FR" dirty="0"/>
              <a:t> </a:t>
            </a:r>
          </a:p>
        </p:txBody>
      </p:sp>
      <p:sp>
        <p:nvSpPr>
          <p:cNvPr id="9219" name="Rectangle 3"/>
          <p:cNvSpPr>
            <a:spLocks noGrp="1" noChangeArrowheads="1"/>
          </p:cNvSpPr>
          <p:nvPr>
            <p:ph sz="quarter" idx="1"/>
          </p:nvPr>
        </p:nvSpPr>
        <p:spPr>
          <a:xfrm>
            <a:off x="457200" y="1600200"/>
            <a:ext cx="7467600" cy="4873625"/>
          </a:xfrm>
        </p:spPr>
        <p:txBody>
          <a:bodyPr/>
          <a:lstStyle/>
          <a:p>
            <a:pPr eaLnBrk="1" hangingPunct="1">
              <a:buFontTx/>
              <a:buNone/>
            </a:pPr>
            <a:r>
              <a:rPr lang="fr-FR" sz="2800" smtClean="0"/>
              <a:t>Access dispose de trois méthodes de </a:t>
            </a:r>
          </a:p>
          <a:p>
            <a:pPr eaLnBrk="1" hangingPunct="1">
              <a:buFontTx/>
              <a:buNone/>
            </a:pPr>
            <a:r>
              <a:rPr lang="fr-FR" sz="2800" smtClean="0"/>
              <a:t>création de Tables:</a:t>
            </a:r>
          </a:p>
          <a:p>
            <a:pPr eaLnBrk="1" hangingPunct="1">
              <a:buClr>
                <a:schemeClr val="hlink"/>
              </a:buClr>
              <a:buFont typeface="Wingdings 2" pitchFamily="18" charset="2"/>
              <a:buChar char=""/>
            </a:pPr>
            <a:r>
              <a:rPr lang="fr-FR" sz="2800" u="sng" smtClean="0"/>
              <a:t>Mode création</a:t>
            </a:r>
            <a:r>
              <a:rPr lang="fr-FR" sz="2800" smtClean="0"/>
              <a:t> : dans ce mode, on crée les tables en définissant les différentes colonnes.</a:t>
            </a:r>
          </a:p>
          <a:p>
            <a:pPr eaLnBrk="1" hangingPunct="1">
              <a:buClr>
                <a:schemeClr val="hlink"/>
              </a:buClr>
              <a:buFont typeface="Wingdings 2" pitchFamily="18" charset="2"/>
              <a:buChar char=""/>
            </a:pPr>
            <a:r>
              <a:rPr lang="fr-FR" sz="2800" u="sng" smtClean="0"/>
              <a:t>Mode assistant </a:t>
            </a:r>
            <a:r>
              <a:rPr lang="fr-FR" sz="2800" smtClean="0"/>
              <a:t>: le SGBD propose un ensemble de modèles de table.</a:t>
            </a:r>
          </a:p>
          <a:p>
            <a:pPr eaLnBrk="1" hangingPunct="1">
              <a:buClr>
                <a:schemeClr val="hlink"/>
              </a:buClr>
              <a:buFont typeface="Wingdings 2" pitchFamily="18" charset="2"/>
              <a:buChar char=""/>
            </a:pPr>
            <a:r>
              <a:rPr lang="fr-FR" sz="2800" u="sng" smtClean="0"/>
              <a:t>Mode saisie de données</a:t>
            </a:r>
            <a:r>
              <a:rPr lang="fr-FR" sz="2800" smtClean="0"/>
              <a:t> : permet de générer une table à partir d’un jeu de données saisies par l’utilisateur.</a:t>
            </a:r>
          </a:p>
        </p:txBody>
      </p:sp>
      <p:sp>
        <p:nvSpPr>
          <p:cNvPr id="16388"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A3B6B46B-654A-46B4-9B42-FDE4BCAF3609}" type="slidenum">
              <a:rPr lang="fr-FR" smtClean="0"/>
              <a:pPr/>
              <a:t>7</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diamond(in)">
                                      <p:cBhvr>
                                        <p:cTn id="7" dur="10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9219">
                                            <p:txEl>
                                              <p:pRg st="0" end="0"/>
                                            </p:txEl>
                                          </p:spTgt>
                                        </p:tgtEl>
                                        <p:attrNameLst>
                                          <p:attrName>style.visibility</p:attrName>
                                        </p:attrNameLst>
                                      </p:cBhvr>
                                      <p:to>
                                        <p:strVal val="visible"/>
                                      </p:to>
                                    </p:set>
                                    <p:anim calcmode="discrete" valueType="clr">
                                      <p:cBhvr override="childStyle">
                                        <p:cTn id="12" dur="80"/>
                                        <p:tgtEl>
                                          <p:spTgt spid="921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921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9219">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9219">
                                            <p:txEl>
                                              <p:pRg st="1" end="1"/>
                                            </p:txEl>
                                          </p:spTgt>
                                        </p:tgtEl>
                                        <p:attrNameLst>
                                          <p:attrName>style.visibility</p:attrName>
                                        </p:attrNameLst>
                                      </p:cBhvr>
                                      <p:to>
                                        <p:strVal val="visible"/>
                                      </p:to>
                                    </p:set>
                                    <p:anim calcmode="discrete" valueType="clr">
                                      <p:cBhvr override="childStyle">
                                        <p:cTn id="19" dur="80"/>
                                        <p:tgtEl>
                                          <p:spTgt spid="921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9219">
                                            <p:txEl>
                                              <p:pRg st="1" end="1"/>
                                            </p:txEl>
                                          </p:spTgt>
                                        </p:tgtEl>
                                        <p:attrNameLst>
                                          <p:attrName>fillcolor</p:attrName>
                                        </p:attrNameLst>
                                      </p:cBhvr>
                                      <p:tavLst>
                                        <p:tav tm="0">
                                          <p:val>
                                            <p:clrVal>
                                              <a:schemeClr val="accent2"/>
                                            </p:clrVal>
                                          </p:val>
                                        </p:tav>
                                        <p:tav tm="50000">
                                          <p:val>
                                            <p:clrVal>
                                              <a:schemeClr val="hlink"/>
                                            </p:clrVal>
                                          </p:val>
                                        </p:tav>
                                      </p:tavLst>
                                    </p:anim>
                                    <p:set>
                                      <p:cBhvr>
                                        <p:cTn id="21" dur="80"/>
                                        <p:tgtEl>
                                          <p:spTgt spid="9219">
                                            <p:txEl>
                                              <p:pRg st="1" end="1"/>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9219">
                                            <p:txEl>
                                              <p:pRg st="2" end="2"/>
                                            </p:txEl>
                                          </p:spTgt>
                                        </p:tgtEl>
                                        <p:attrNameLst>
                                          <p:attrName>style.visibility</p:attrName>
                                        </p:attrNameLst>
                                      </p:cBhvr>
                                      <p:to>
                                        <p:strVal val="visible"/>
                                      </p:to>
                                    </p:set>
                                    <p:anim calcmode="discrete" valueType="clr">
                                      <p:cBhvr override="childStyle">
                                        <p:cTn id="26" dur="80"/>
                                        <p:tgtEl>
                                          <p:spTgt spid="921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9219">
                                            <p:txEl>
                                              <p:pRg st="2" end="2"/>
                                            </p:txEl>
                                          </p:spTgt>
                                        </p:tgtEl>
                                        <p:attrNameLst>
                                          <p:attrName>fillcolor</p:attrName>
                                        </p:attrNameLst>
                                      </p:cBhvr>
                                      <p:tavLst>
                                        <p:tav tm="0">
                                          <p:val>
                                            <p:clrVal>
                                              <a:schemeClr val="accent2"/>
                                            </p:clrVal>
                                          </p:val>
                                        </p:tav>
                                        <p:tav tm="50000">
                                          <p:val>
                                            <p:clrVal>
                                              <a:schemeClr val="hlink"/>
                                            </p:clrVal>
                                          </p:val>
                                        </p:tav>
                                      </p:tavLst>
                                    </p:anim>
                                    <p:set>
                                      <p:cBhvr>
                                        <p:cTn id="28" dur="80"/>
                                        <p:tgtEl>
                                          <p:spTgt spid="9219">
                                            <p:txEl>
                                              <p:pRg st="2" end="2"/>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9219">
                                            <p:txEl>
                                              <p:pRg st="3" end="3"/>
                                            </p:txEl>
                                          </p:spTgt>
                                        </p:tgtEl>
                                        <p:attrNameLst>
                                          <p:attrName>style.visibility</p:attrName>
                                        </p:attrNameLst>
                                      </p:cBhvr>
                                      <p:to>
                                        <p:strVal val="visible"/>
                                      </p:to>
                                    </p:set>
                                    <p:anim calcmode="discrete" valueType="clr">
                                      <p:cBhvr override="childStyle">
                                        <p:cTn id="33" dur="80"/>
                                        <p:tgtEl>
                                          <p:spTgt spid="921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9219">
                                            <p:txEl>
                                              <p:pRg st="3" end="3"/>
                                            </p:txEl>
                                          </p:spTgt>
                                        </p:tgtEl>
                                        <p:attrNameLst>
                                          <p:attrName>fillcolor</p:attrName>
                                        </p:attrNameLst>
                                      </p:cBhvr>
                                      <p:tavLst>
                                        <p:tav tm="0">
                                          <p:val>
                                            <p:clrVal>
                                              <a:schemeClr val="accent2"/>
                                            </p:clrVal>
                                          </p:val>
                                        </p:tav>
                                        <p:tav tm="50000">
                                          <p:val>
                                            <p:clrVal>
                                              <a:schemeClr val="hlink"/>
                                            </p:clrVal>
                                          </p:val>
                                        </p:tav>
                                      </p:tavLst>
                                    </p:anim>
                                    <p:set>
                                      <p:cBhvr>
                                        <p:cTn id="35" dur="80"/>
                                        <p:tgtEl>
                                          <p:spTgt spid="9219">
                                            <p:txEl>
                                              <p:pRg st="3" end="3"/>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9219">
                                            <p:txEl>
                                              <p:pRg st="4" end="4"/>
                                            </p:txEl>
                                          </p:spTgt>
                                        </p:tgtEl>
                                        <p:attrNameLst>
                                          <p:attrName>style.visibility</p:attrName>
                                        </p:attrNameLst>
                                      </p:cBhvr>
                                      <p:to>
                                        <p:strVal val="visible"/>
                                      </p:to>
                                    </p:set>
                                    <p:anim calcmode="discrete" valueType="clr">
                                      <p:cBhvr override="childStyle">
                                        <p:cTn id="40" dur="80"/>
                                        <p:tgtEl>
                                          <p:spTgt spid="921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9219">
                                            <p:txEl>
                                              <p:pRg st="4" end="4"/>
                                            </p:txEl>
                                          </p:spTgt>
                                        </p:tgtEl>
                                        <p:attrNameLst>
                                          <p:attrName>fillcolor</p:attrName>
                                        </p:attrNameLst>
                                      </p:cBhvr>
                                      <p:tavLst>
                                        <p:tav tm="0">
                                          <p:val>
                                            <p:clrVal>
                                              <a:schemeClr val="accent2"/>
                                            </p:clrVal>
                                          </p:val>
                                        </p:tav>
                                        <p:tav tm="50000">
                                          <p:val>
                                            <p:clrVal>
                                              <a:schemeClr val="hlink"/>
                                            </p:clrVal>
                                          </p:val>
                                        </p:tav>
                                      </p:tavLst>
                                    </p:anim>
                                    <p:set>
                                      <p:cBhvr>
                                        <p:cTn id="42" dur="80"/>
                                        <p:tgtEl>
                                          <p:spTgt spid="9219">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sz="quarter" idx="1"/>
          </p:nvPr>
        </p:nvSpPr>
        <p:spPr>
          <a:xfrm>
            <a:off x="457200" y="620713"/>
            <a:ext cx="7643813" cy="5545137"/>
          </a:xfrm>
          <a:solidFill>
            <a:schemeClr val="bg2"/>
          </a:solidFill>
          <a:ln>
            <a:pattFill prst="lgConfetti">
              <a:fgClr>
                <a:schemeClr val="accent1"/>
              </a:fgClr>
              <a:bgClr>
                <a:schemeClr val="accent2"/>
              </a:bgClr>
            </a:pattFill>
          </a:ln>
        </p:spPr>
        <p:txBody>
          <a:bodyPr>
            <a:normAutofit lnSpcReduction="10000"/>
          </a:bodyPr>
          <a:lstStyle/>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Sélectionner l’option ‘Créer une table en mode création’ ;</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Dans le tableau qui s’affiche, saisir pour chaque attribut son nom, son type et sa description ;</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Dans la partie ‘Propriétés du champs’, on peut détailler les description de chaque colonne. Dans l’onglet ‘Générale’, on précise la taille des données, la condition de validité, la valeur par défaut,…</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En fermant cette fenêtre, le SGBD demande le nom de la table en cas où on souhaite enregistrer ;</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Si on clique sur OK, le SGBD propose d’ajouter une clé primaire pour la table. On doit répondre par ‘Non’ ;</a:t>
            </a:r>
          </a:p>
          <a:p>
            <a:pPr marL="609600" indent="-609600" eaLnBrk="1" fontAlgn="auto" hangingPunct="1">
              <a:lnSpc>
                <a:spcPct val="90000"/>
              </a:lnSpc>
              <a:spcAft>
                <a:spcPts val="0"/>
              </a:spcAft>
              <a:buClr>
                <a:schemeClr val="bg2">
                  <a:lumMod val="25000"/>
                </a:schemeClr>
              </a:buClr>
              <a:buFont typeface="Wingdings 2" pitchFamily="18" charset="2"/>
              <a:buChar char="R"/>
              <a:defRPr/>
            </a:pPr>
            <a:r>
              <a:rPr lang="fr-FR" dirty="0">
                <a:solidFill>
                  <a:srgbClr val="FF3300"/>
                </a:solidFill>
              </a:rPr>
              <a:t>La table est crée à la fin de cette étape.</a:t>
            </a:r>
          </a:p>
        </p:txBody>
      </p:sp>
      <p:sp>
        <p:nvSpPr>
          <p:cNvPr id="17411" name="Espace réservé du numéro de diapositive 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D47C9B6F-2595-4101-A854-9451BF446FA6}" type="slidenum">
              <a:rPr lang="fr-FR" smtClean="0"/>
              <a:pPr/>
              <a:t>8</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1268">
                                            <p:txEl>
                                              <p:pRg st="0" end="0"/>
                                            </p:txEl>
                                          </p:spTgt>
                                        </p:tgtEl>
                                        <p:attrNameLst>
                                          <p:attrName>style.visibility</p:attrName>
                                        </p:attrNameLst>
                                      </p:cBhvr>
                                      <p:to>
                                        <p:strVal val="visible"/>
                                      </p:to>
                                    </p:set>
                                    <p:anim calcmode="discrete" valueType="clr">
                                      <p:cBhvr override="childStyle">
                                        <p:cTn id="7" dur="80"/>
                                        <p:tgtEl>
                                          <p:spTgt spid="1126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26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1268">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11268">
                                            <p:txEl>
                                              <p:pRg st="1" end="1"/>
                                            </p:txEl>
                                          </p:spTgt>
                                        </p:tgtEl>
                                        <p:attrNameLst>
                                          <p:attrName>style.visibility</p:attrName>
                                        </p:attrNameLst>
                                      </p:cBhvr>
                                      <p:to>
                                        <p:strVal val="visible"/>
                                      </p:to>
                                    </p:set>
                                    <p:anim calcmode="discrete" valueType="clr">
                                      <p:cBhvr override="childStyle">
                                        <p:cTn id="14" dur="80"/>
                                        <p:tgtEl>
                                          <p:spTgt spid="1126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1268">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11268">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11268">
                                            <p:txEl>
                                              <p:pRg st="2" end="2"/>
                                            </p:txEl>
                                          </p:spTgt>
                                        </p:tgtEl>
                                        <p:attrNameLst>
                                          <p:attrName>style.visibility</p:attrName>
                                        </p:attrNameLst>
                                      </p:cBhvr>
                                      <p:to>
                                        <p:strVal val="visible"/>
                                      </p:to>
                                    </p:set>
                                    <p:anim calcmode="discrete" valueType="clr">
                                      <p:cBhvr override="childStyle">
                                        <p:cTn id="21" dur="80"/>
                                        <p:tgtEl>
                                          <p:spTgt spid="1126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1268">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11268">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11268">
                                            <p:txEl>
                                              <p:pRg st="3" end="3"/>
                                            </p:txEl>
                                          </p:spTgt>
                                        </p:tgtEl>
                                        <p:attrNameLst>
                                          <p:attrName>style.visibility</p:attrName>
                                        </p:attrNameLst>
                                      </p:cBhvr>
                                      <p:to>
                                        <p:strVal val="visible"/>
                                      </p:to>
                                    </p:set>
                                    <p:anim calcmode="discrete" valueType="clr">
                                      <p:cBhvr override="childStyle">
                                        <p:cTn id="28" dur="80"/>
                                        <p:tgtEl>
                                          <p:spTgt spid="11268">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1268">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11268">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11268">
                                            <p:txEl>
                                              <p:pRg st="4" end="4"/>
                                            </p:txEl>
                                          </p:spTgt>
                                        </p:tgtEl>
                                        <p:attrNameLst>
                                          <p:attrName>style.visibility</p:attrName>
                                        </p:attrNameLst>
                                      </p:cBhvr>
                                      <p:to>
                                        <p:strVal val="visible"/>
                                      </p:to>
                                    </p:set>
                                    <p:anim calcmode="discrete" valueType="clr">
                                      <p:cBhvr override="childStyle">
                                        <p:cTn id="35" dur="80"/>
                                        <p:tgtEl>
                                          <p:spTgt spid="11268">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1268">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11268">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11268">
                                            <p:txEl>
                                              <p:pRg st="5" end="5"/>
                                            </p:txEl>
                                          </p:spTgt>
                                        </p:tgtEl>
                                        <p:attrNameLst>
                                          <p:attrName>style.visibility</p:attrName>
                                        </p:attrNameLst>
                                      </p:cBhvr>
                                      <p:to>
                                        <p:strVal val="visible"/>
                                      </p:to>
                                    </p:set>
                                    <p:anim calcmode="discrete" valueType="clr">
                                      <p:cBhvr override="childStyle">
                                        <p:cTn id="42" dur="80"/>
                                        <p:tgtEl>
                                          <p:spTgt spid="11268">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1268">
                                            <p:txEl>
                                              <p:pRg st="5" end="5"/>
                                            </p:txEl>
                                          </p:spTgt>
                                        </p:tgtEl>
                                        <p:attrNameLst>
                                          <p:attrName>fillcolor</p:attrName>
                                        </p:attrNameLst>
                                      </p:cBhvr>
                                      <p:tavLst>
                                        <p:tav tm="0">
                                          <p:val>
                                            <p:clrVal>
                                              <a:schemeClr val="accent2"/>
                                            </p:clrVal>
                                          </p:val>
                                        </p:tav>
                                        <p:tav tm="50000">
                                          <p:val>
                                            <p:clrVal>
                                              <a:schemeClr val="hlink"/>
                                            </p:clrVal>
                                          </p:val>
                                        </p:tav>
                                      </p:tavLst>
                                    </p:anim>
                                    <p:set>
                                      <p:cBhvr>
                                        <p:cTn id="44" dur="80"/>
                                        <p:tgtEl>
                                          <p:spTgt spid="11268">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55650" y="981075"/>
            <a:ext cx="7848600" cy="4383088"/>
          </a:xfrm>
        </p:spPr>
        <p:txBody>
          <a:bodyPr>
            <a:noAutofit/>
          </a:bodyPr>
          <a:lstStyle/>
          <a:p>
            <a:pPr marL="28575" indent="-28575" eaLnBrk="1" fontAlgn="auto" hangingPunct="1">
              <a:spcAft>
                <a:spcPts val="0"/>
              </a:spcAft>
              <a:defRPr/>
            </a:pPr>
            <a:r>
              <a:rPr lang="fr-FR" sz="8000" dirty="0" smtClean="0">
                <a:solidFill>
                  <a:srgbClr val="FF99CC"/>
                </a:solidFill>
                <a:latin typeface="Comic Sans MS" pitchFamily="66" charset="0"/>
              </a:rPr>
              <a:t>TP n°1/</a:t>
            </a:r>
            <a:br>
              <a:rPr lang="fr-FR" sz="8000" dirty="0" smtClean="0">
                <a:solidFill>
                  <a:srgbClr val="FF99CC"/>
                </a:solidFill>
                <a:latin typeface="Comic Sans MS" pitchFamily="66" charset="0"/>
              </a:rPr>
            </a:br>
            <a:r>
              <a:rPr lang="fr-FR" sz="8000" dirty="0" smtClean="0">
                <a:solidFill>
                  <a:srgbClr val="FF99CC"/>
                </a:solidFill>
                <a:latin typeface="Comic Sans MS" pitchFamily="66" charset="0"/>
              </a:rPr>
              <a:t>Question n°2</a:t>
            </a:r>
            <a:endParaRPr lang="fr-FR" sz="8000" dirty="0">
              <a:solidFill>
                <a:srgbClr val="FF99CC"/>
              </a:solidFill>
              <a:latin typeface="Comic Sans MS" pitchFamily="66" charset="0"/>
            </a:endParaRPr>
          </a:p>
        </p:txBody>
      </p:sp>
      <p:sp>
        <p:nvSpPr>
          <p:cNvPr id="18435" name="Espace réservé du numéro de diapositive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BD231DCD-D7BB-4F98-8238-FA1AD2751B93}" type="slidenum">
              <a:rPr lang="fr-FR" smtClean="0"/>
              <a:pPr/>
              <a:t>9</a:t>
            </a:fld>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checkerboard(across)">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themeOverride>
</file>

<file path=docProps/app.xml><?xml version="1.0" encoding="utf-8"?>
<Properties xmlns="http://schemas.openxmlformats.org/officeDocument/2006/extended-properties" xmlns:vt="http://schemas.openxmlformats.org/officeDocument/2006/docPropsVTypes">
  <Template>Flow</Template>
  <TotalTime>355</TotalTime>
  <Words>851</Words>
  <Application>Microsoft Office PowerPoint</Application>
  <PresentationFormat>Affichage à l'écran (4:3)</PresentationFormat>
  <Paragraphs>290</Paragraphs>
  <Slides>39</Slides>
  <Notes>0</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Oriel</vt:lpstr>
      <vt:lpstr>Diapositive 1</vt:lpstr>
      <vt:lpstr>Introduction :</vt:lpstr>
      <vt:lpstr>Création d’une base de données en mode assisté :</vt:lpstr>
      <vt:lpstr>Création d’une base de données :</vt:lpstr>
      <vt:lpstr>Diapositive 5</vt:lpstr>
      <vt:lpstr>Jusqu’à cette étape, la base de données est créée mais vide (elle ne contient pas de tables).</vt:lpstr>
      <vt:lpstr>Création d’une table : </vt:lpstr>
      <vt:lpstr>Diapositive 8</vt:lpstr>
      <vt:lpstr>TP n°1/ Question n°2</vt:lpstr>
      <vt:lpstr>Indiquer la clé primaire d’une table :</vt:lpstr>
      <vt:lpstr>Diapositive 11</vt:lpstr>
      <vt:lpstr>Remarques :</vt:lpstr>
      <vt:lpstr>Établir un lien entre deux tables :</vt:lpstr>
      <vt:lpstr>Diapositive 14</vt:lpstr>
      <vt:lpstr>Modification de la structure de la base de données en mode assisté :</vt:lpstr>
      <vt:lpstr>Ajout de colonnes à une table :</vt:lpstr>
      <vt:lpstr>Suppression de colonnes à une table :</vt:lpstr>
      <vt:lpstr>Modification des caractéristiques d’une colonne:</vt:lpstr>
      <vt:lpstr>Modification de la clé primaire d’une table:</vt:lpstr>
      <vt:lpstr>Suppression d’une table:</vt:lpstr>
      <vt:lpstr>Suppression d’une base de données:</vt:lpstr>
      <vt:lpstr>Création d’une table en mode commande :</vt:lpstr>
      <vt:lpstr>Langage de définition de données:</vt:lpstr>
      <vt:lpstr>Langage de manipulation de données:</vt:lpstr>
      <vt:lpstr>Langage de contrôle d’accès:</vt:lpstr>
      <vt:lpstr>Création de tables :</vt:lpstr>
      <vt:lpstr>Définition colonne:</vt:lpstr>
      <vt:lpstr>Diapositive 28</vt:lpstr>
      <vt:lpstr>Contraintes d’intégrité: </vt:lpstr>
      <vt:lpstr>Exemple de création de table avec contraintes: </vt:lpstr>
      <vt:lpstr>Nommer une contrainte: </vt:lpstr>
      <vt:lpstr>Définition contrainte: </vt:lpstr>
      <vt:lpstr>Diapositive 33</vt:lpstr>
      <vt:lpstr>Diapositive 34</vt:lpstr>
      <vt:lpstr>Modification de la structure de la base de données :</vt:lpstr>
      <vt:lpstr>Syntaxe :</vt:lpstr>
      <vt:lpstr>Diapositive 37</vt:lpstr>
      <vt:lpstr>La suppression d’une table :</vt:lpstr>
      <vt:lpstr>Diapositive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nouza</dc:creator>
  <cp:lastModifiedBy>Neirouz</cp:lastModifiedBy>
  <cp:revision>67</cp:revision>
  <dcterms:created xsi:type="dcterms:W3CDTF">2011-01-03T16:27:45Z</dcterms:created>
  <dcterms:modified xsi:type="dcterms:W3CDTF">2014-01-10T18:52:22Z</dcterms:modified>
</cp:coreProperties>
</file>